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1" r:id="rId5"/>
    <p:sldId id="266" r:id="rId6"/>
    <p:sldId id="262" r:id="rId7"/>
    <p:sldId id="260" r:id="rId8"/>
    <p:sldId id="265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>
        <p:scale>
          <a:sx n="63" d="100"/>
          <a:sy n="63" d="100"/>
        </p:scale>
        <p:origin x="8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ltham Forest Parent Forum" userId="68fbd3aaf6edb6ca" providerId="LiveId" clId="{6F242270-A775-4F65-B4A2-8B44F3F729D6}"/>
    <pc:docChg chg="custSel addSld delSld modSld">
      <pc:chgData name="Waltham Forest Parent Forum" userId="68fbd3aaf6edb6ca" providerId="LiveId" clId="{6F242270-A775-4F65-B4A2-8B44F3F729D6}" dt="2024-07-23T14:24:58.214" v="599" actId="27636"/>
      <pc:docMkLst>
        <pc:docMk/>
      </pc:docMkLst>
      <pc:sldChg chg="modSp mod">
        <pc:chgData name="Waltham Forest Parent Forum" userId="68fbd3aaf6edb6ca" providerId="LiveId" clId="{6F242270-A775-4F65-B4A2-8B44F3F729D6}" dt="2024-07-23T14:23:43.764" v="597" actId="20577"/>
        <pc:sldMkLst>
          <pc:docMk/>
          <pc:sldMk cId="1275612871" sldId="260"/>
        </pc:sldMkLst>
        <pc:spChg chg="mod">
          <ac:chgData name="Waltham Forest Parent Forum" userId="68fbd3aaf6edb6ca" providerId="LiveId" clId="{6F242270-A775-4F65-B4A2-8B44F3F729D6}" dt="2024-07-23T14:23:43.764" v="597" actId="20577"/>
          <ac:spMkLst>
            <pc:docMk/>
            <pc:sldMk cId="1275612871" sldId="260"/>
            <ac:spMk id="3" creationId="{C6A5290F-54B0-3D00-DCA9-030A637DF24F}"/>
          </ac:spMkLst>
        </pc:spChg>
      </pc:sldChg>
      <pc:sldChg chg="modSp mod">
        <pc:chgData name="Waltham Forest Parent Forum" userId="68fbd3aaf6edb6ca" providerId="LiveId" clId="{6F242270-A775-4F65-B4A2-8B44F3F729D6}" dt="2024-07-23T14:23:05.585" v="579" actId="14100"/>
        <pc:sldMkLst>
          <pc:docMk/>
          <pc:sldMk cId="1113610101" sldId="261"/>
        </pc:sldMkLst>
        <pc:spChg chg="mod">
          <ac:chgData name="Waltham Forest Parent Forum" userId="68fbd3aaf6edb6ca" providerId="LiveId" clId="{6F242270-A775-4F65-B4A2-8B44F3F729D6}" dt="2024-07-23T14:22:37.902" v="573" actId="27636"/>
          <ac:spMkLst>
            <pc:docMk/>
            <pc:sldMk cId="1113610101" sldId="261"/>
            <ac:spMk id="2" creationId="{22CBE16D-1B74-DA63-C683-F684F459BADB}"/>
          </ac:spMkLst>
        </pc:spChg>
        <pc:spChg chg="mod">
          <ac:chgData name="Waltham Forest Parent Forum" userId="68fbd3aaf6edb6ca" providerId="LiveId" clId="{6F242270-A775-4F65-B4A2-8B44F3F729D6}" dt="2024-07-23T14:23:05.585" v="579" actId="14100"/>
          <ac:spMkLst>
            <pc:docMk/>
            <pc:sldMk cId="1113610101" sldId="261"/>
            <ac:spMk id="35" creationId="{73296D96-B503-10C3-C5D5-C21C18467CAA}"/>
          </ac:spMkLst>
        </pc:spChg>
      </pc:sldChg>
      <pc:sldChg chg="modSp mod">
        <pc:chgData name="Waltham Forest Parent Forum" userId="68fbd3aaf6edb6ca" providerId="LiveId" clId="{6F242270-A775-4F65-B4A2-8B44F3F729D6}" dt="2024-07-23T14:24:58.214" v="599" actId="27636"/>
        <pc:sldMkLst>
          <pc:docMk/>
          <pc:sldMk cId="2633115692" sldId="265"/>
        </pc:sldMkLst>
        <pc:spChg chg="mod">
          <ac:chgData name="Waltham Forest Parent Forum" userId="68fbd3aaf6edb6ca" providerId="LiveId" clId="{6F242270-A775-4F65-B4A2-8B44F3F729D6}" dt="2024-07-23T14:24:58.214" v="599" actId="27636"/>
          <ac:spMkLst>
            <pc:docMk/>
            <pc:sldMk cId="2633115692" sldId="265"/>
            <ac:spMk id="4" creationId="{73A692B1-A9B6-DCFB-C7A8-9A89ADA9B690}"/>
          </ac:spMkLst>
        </pc:spChg>
      </pc:sldChg>
      <pc:sldChg chg="del">
        <pc:chgData name="Waltham Forest Parent Forum" userId="68fbd3aaf6edb6ca" providerId="LiveId" clId="{6F242270-A775-4F65-B4A2-8B44F3F729D6}" dt="2024-07-23T14:13:10.818" v="0" actId="47"/>
        <pc:sldMkLst>
          <pc:docMk/>
          <pc:sldMk cId="553434976" sldId="266"/>
        </pc:sldMkLst>
      </pc:sldChg>
      <pc:sldChg chg="modSp add mod">
        <pc:chgData name="Waltham Forest Parent Forum" userId="68fbd3aaf6edb6ca" providerId="LiveId" clId="{6F242270-A775-4F65-B4A2-8B44F3F729D6}" dt="2024-07-23T14:19:43.517" v="329" actId="115"/>
        <pc:sldMkLst>
          <pc:docMk/>
          <pc:sldMk cId="3921568408" sldId="266"/>
        </pc:sldMkLst>
        <pc:spChg chg="mod">
          <ac:chgData name="Waltham Forest Parent Forum" userId="68fbd3aaf6edb6ca" providerId="LiveId" clId="{6F242270-A775-4F65-B4A2-8B44F3F729D6}" dt="2024-07-23T14:19:14.185" v="320" actId="27636"/>
          <ac:spMkLst>
            <pc:docMk/>
            <pc:sldMk cId="3921568408" sldId="266"/>
            <ac:spMk id="2" creationId="{22CBE16D-1B74-DA63-C683-F684F459BADB}"/>
          </ac:spMkLst>
        </pc:spChg>
        <pc:spChg chg="mod">
          <ac:chgData name="Waltham Forest Parent Forum" userId="68fbd3aaf6edb6ca" providerId="LiveId" clId="{6F242270-A775-4F65-B4A2-8B44F3F729D6}" dt="2024-07-23T14:19:43.517" v="329" actId="115"/>
          <ac:spMkLst>
            <pc:docMk/>
            <pc:sldMk cId="3921568408" sldId="266"/>
            <ac:spMk id="35" creationId="{73296D96-B503-10C3-C5D5-C21C18467CA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815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357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27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38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388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11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576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179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213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40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272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AFF81-FB58-4832-B682-3142371BA4B8}" type="datetimeFigureOut">
              <a:rPr lang="en-GB" smtClean="0"/>
              <a:t>23/07/2024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5582D-584A-4B26-9594-E3A9386A0E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829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nnpcf.org.u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walthamforestparentforum.com/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2B577FF9-3543-4875-815D-3D87BD8A20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6C2C0A-71D5-D7CA-3383-C3348F8E0F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4815" y="798703"/>
            <a:ext cx="5221185" cy="3072015"/>
          </a:xfrm>
        </p:spPr>
        <p:txBody>
          <a:bodyPr anchor="b">
            <a:normAutofit/>
          </a:bodyPr>
          <a:lstStyle/>
          <a:p>
            <a:br>
              <a:rPr lang="en-US" dirty="0"/>
            </a:br>
            <a:r>
              <a:rPr lang="en-US" b="1" dirty="0"/>
              <a:t>Waltham Forest Parent Forum</a:t>
            </a:r>
            <a:endParaRPr lang="en-GB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C40FA7-F149-1CC0-63A5-9694930091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0148" y="3962792"/>
            <a:ext cx="5221185" cy="2102108"/>
          </a:xfrm>
        </p:spPr>
        <p:txBody>
          <a:bodyPr anchor="t">
            <a:normAutofit/>
          </a:bodyPr>
          <a:lstStyle/>
          <a:p>
            <a:endParaRPr lang="en-US" dirty="0"/>
          </a:p>
          <a:p>
            <a:r>
              <a:rPr lang="en-US" b="1" dirty="0"/>
              <a:t>Working with families, as experts by experience, to improve services for our children and young people</a:t>
            </a:r>
            <a:endParaRPr lang="en-GB" b="1" dirty="0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F5569EEC-E12F-4856-B407-02B2813A4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04059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CF860788-3A6A-45A3-B3F1-06F159665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67336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F71B6BB5-37D2-6694-7E80-25A31A1E61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8" r="3509" b="-3"/>
          <a:stretch/>
        </p:blipFill>
        <p:spPr>
          <a:xfrm>
            <a:off x="7093039" y="1209578"/>
            <a:ext cx="4055912" cy="4055897"/>
          </a:xfrm>
          <a:custGeom>
            <a:avLst/>
            <a:gdLst/>
            <a:ahLst/>
            <a:cxnLst/>
            <a:rect l="l" t="t" r="r" b="b"/>
            <a:pathLst>
              <a:path w="4579832" h="5347063">
                <a:moveTo>
                  <a:pt x="106985" y="0"/>
                </a:moveTo>
                <a:lnTo>
                  <a:pt x="4472847" y="0"/>
                </a:lnTo>
                <a:cubicBezTo>
                  <a:pt x="4531933" y="0"/>
                  <a:pt x="4579832" y="47899"/>
                  <a:pt x="4579832" y="106985"/>
                </a:cubicBezTo>
                <a:lnTo>
                  <a:pt x="4579832" y="5240078"/>
                </a:lnTo>
                <a:cubicBezTo>
                  <a:pt x="4579832" y="5299164"/>
                  <a:pt x="4531933" y="5347063"/>
                  <a:pt x="4472847" y="5347063"/>
                </a:cubicBezTo>
                <a:lnTo>
                  <a:pt x="106985" y="5347063"/>
                </a:lnTo>
                <a:cubicBezTo>
                  <a:pt x="47899" y="5347063"/>
                  <a:pt x="0" y="5299164"/>
                  <a:pt x="0" y="5240078"/>
                </a:cubicBezTo>
                <a:lnTo>
                  <a:pt x="0" y="106985"/>
                </a:lnTo>
                <a:cubicBezTo>
                  <a:pt x="0" y="47899"/>
                  <a:pt x="47899" y="0"/>
                  <a:pt x="106985" y="0"/>
                </a:cubicBezTo>
                <a:close/>
              </a:path>
            </a:pathLst>
          </a:custGeom>
        </p:spPr>
      </p:pic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DF1E3393-B852-4883-B778-ED3525112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32259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39853D09-4205-4CC7-83EB-288E886AC9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440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D040B79-3E73-4A31-840D-D6B9C9FDFC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7511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156C6AE5-3F8B-42AC-9EA4-1B686A11E9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43820" y="5835650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324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228E1A-4137-3CFB-4876-F1D40DC98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7"/>
            <a:ext cx="5393361" cy="1325563"/>
          </a:xfrm>
        </p:spPr>
        <p:txBody>
          <a:bodyPr>
            <a:normAutofit/>
          </a:bodyPr>
          <a:lstStyle/>
          <a:p>
            <a:r>
              <a:rPr lang="en-US" b="1" dirty="0"/>
              <a:t>What is Waltham Forest Parent Forum?</a:t>
            </a:r>
            <a:endParaRPr lang="en-GB" b="1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BE8DC60-CDA6-A2BC-C2AB-6509A2F50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39336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500" dirty="0">
                <a:latin typeface="Verdana" panose="020B0604030504040204" pitchFamily="34" charset="0"/>
                <a:ea typeface="Verdana" panose="020B0604030504040204" pitchFamily="34" charset="0"/>
              </a:rPr>
              <a:t>Waltham Forest Parent Forum is the local DfE recognised parent carer forum(PCF) Each local area has a PCF. There are 153 PCFs in England representing 120,000 parents and carers.</a:t>
            </a:r>
          </a:p>
          <a:p>
            <a:pPr marL="0" indent="0">
              <a:buNone/>
            </a:pPr>
            <a:r>
              <a:rPr lang="en-US" sz="1500" dirty="0">
                <a:latin typeface="Verdana" panose="020B0604030504040204" pitchFamily="34" charset="0"/>
                <a:ea typeface="Verdana" panose="020B0604030504040204" pitchFamily="34" charset="0"/>
              </a:rPr>
              <a:t>A PCF is a group of parents and carers with children and young people, up to the age of 25 with SEND. A Parent Carer Forum’s aim is to make sure services in their area meet the needs of children with Special Educational Needs and/or Disabilities(SEND) and their families.</a:t>
            </a:r>
          </a:p>
          <a:p>
            <a:pPr marL="0" indent="0">
              <a:buNone/>
            </a:pPr>
            <a:r>
              <a:rPr lang="en-US" sz="1500" dirty="0">
                <a:latin typeface="Verdana" panose="020B0604030504040204" pitchFamily="34" charset="0"/>
                <a:ea typeface="Verdana" panose="020B0604030504040204" pitchFamily="34" charset="0"/>
              </a:rPr>
              <a:t>PCFs operate in almost all areas in England.</a:t>
            </a:r>
          </a:p>
          <a:p>
            <a:pPr marL="0" indent="0">
              <a:buNone/>
            </a:pPr>
            <a:endParaRPr lang="en-US" sz="15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sz="1500" dirty="0">
                <a:latin typeface="Verdana" panose="020B0604030504040204" pitchFamily="34" charset="0"/>
                <a:ea typeface="Verdana" panose="020B0604030504040204" pitchFamily="34" charset="0"/>
              </a:rPr>
              <a:t>We are also members of the NE Cluster of Forums, London Cluster of forums and the National Network of Parent Carer Forums</a:t>
            </a:r>
          </a:p>
          <a:p>
            <a:pPr marL="0" indent="0">
              <a:buNone/>
            </a:pPr>
            <a:r>
              <a:rPr lang="en-US" sz="1500" b="1" dirty="0">
                <a:latin typeface="Verdana" panose="020B0604030504040204" pitchFamily="34" charset="0"/>
                <a:ea typeface="Verdana" panose="020B0604030504040204" pitchFamily="34" charset="0"/>
                <a:hlinkClick r:id="rId2"/>
              </a:rPr>
              <a:t>National Network of Parent Carer Forums C.I.C – Company Number: 12362344 (nnpcf.org.uk)</a:t>
            </a:r>
            <a:endParaRPr lang="en-GB" sz="15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52C2D1E0-59A3-64C1-E548-EB1A158D26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9" r="3508" b="-4"/>
          <a:stretch/>
        </p:blipFill>
        <p:spPr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338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7AADD8D-29D7-4B10-9245-72837D2D6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0F94D0-80C2-6DE6-2404-8229DDD84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0159" y="365125"/>
            <a:ext cx="5393360" cy="1325563"/>
          </a:xfrm>
        </p:spPr>
        <p:txBody>
          <a:bodyPr>
            <a:normAutofit/>
          </a:bodyPr>
          <a:lstStyle/>
          <a:p>
            <a:r>
              <a:rPr lang="en-US" b="1" dirty="0"/>
              <a:t>Who are we?</a:t>
            </a:r>
            <a:br>
              <a:rPr lang="en-US" b="1" dirty="0"/>
            </a:br>
            <a:r>
              <a:rPr lang="en-US" b="1" dirty="0"/>
              <a:t>What do we do?</a:t>
            </a:r>
            <a:endParaRPr lang="en-GB" b="1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5CB1B7E-4B0B-4E99-9560-9667270DA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8481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62268" y="1026771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96DE3D2-178D-4017-842D-87C88CE92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349285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705252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2413CFE-8B8A-45C9-B7BA-CF49986D4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07FF78B2-A558-37B9-B3E2-CABD3CE13F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95" r="-5" b="-5"/>
          <a:stretch/>
        </p:blipFill>
        <p:spPr>
          <a:xfrm>
            <a:off x="2930795" y="4685200"/>
            <a:ext cx="2733741" cy="2172801"/>
          </a:xfrm>
          <a:custGeom>
            <a:avLst/>
            <a:gdLst/>
            <a:ahLst/>
            <a:cxnLst/>
            <a:rect l="l" t="t" r="r" b="b"/>
            <a:pathLst>
              <a:path w="2733741" h="2172801">
                <a:moveTo>
                  <a:pt x="1366871" y="0"/>
                </a:moveTo>
                <a:cubicBezTo>
                  <a:pt x="2121772" y="0"/>
                  <a:pt x="2733741" y="595368"/>
                  <a:pt x="2733741" y="1329791"/>
                </a:cubicBezTo>
                <a:cubicBezTo>
                  <a:pt x="2733741" y="1605200"/>
                  <a:pt x="2647683" y="1861054"/>
                  <a:pt x="2500301" y="2073290"/>
                </a:cubicBezTo>
                <a:lnTo>
                  <a:pt x="2423813" y="2172801"/>
                </a:lnTo>
                <a:lnTo>
                  <a:pt x="309928" y="2172801"/>
                </a:lnTo>
                <a:lnTo>
                  <a:pt x="233440" y="2073290"/>
                </a:lnTo>
                <a:cubicBezTo>
                  <a:pt x="86058" y="1861054"/>
                  <a:pt x="0" y="1605200"/>
                  <a:pt x="0" y="1329791"/>
                </a:cubicBezTo>
                <a:cubicBezTo>
                  <a:pt x="0" y="595368"/>
                  <a:pt x="611969" y="0"/>
                  <a:pt x="1366871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2A5C9-5C06-5063-8A7D-FC24E121FC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9921" y="1690688"/>
            <a:ext cx="5393353" cy="440694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3400" dirty="0"/>
              <a:t>*Parents and carers of children/young people with additional needs (0-25) </a:t>
            </a:r>
          </a:p>
          <a:p>
            <a:pPr marL="0" indent="0">
              <a:buNone/>
            </a:pPr>
            <a:r>
              <a:rPr lang="en-US" sz="3400" dirty="0"/>
              <a:t>*All passionate about improving our young people’s lives </a:t>
            </a:r>
          </a:p>
          <a:p>
            <a:pPr marL="0" indent="0">
              <a:buNone/>
            </a:pPr>
            <a:r>
              <a:rPr lang="en-US" sz="3400" dirty="0"/>
              <a:t>*All experts by experience</a:t>
            </a:r>
          </a:p>
          <a:p>
            <a:pPr marL="0" indent="0">
              <a:buNone/>
            </a:pPr>
            <a:r>
              <a:rPr lang="en-US" sz="3400" dirty="0"/>
              <a:t>*Reach out to parent carers to hear their views </a:t>
            </a:r>
          </a:p>
          <a:p>
            <a:pPr marL="0" indent="0">
              <a:buNone/>
            </a:pPr>
            <a:r>
              <a:rPr lang="en-US" sz="3400" dirty="0"/>
              <a:t>*Present parents’ experience and expertise to decision makers </a:t>
            </a:r>
          </a:p>
          <a:p>
            <a:pPr marL="0" indent="0">
              <a:buNone/>
            </a:pPr>
            <a:r>
              <a:rPr lang="en-US" sz="3400" dirty="0"/>
              <a:t>*Make recommendations for service improvement </a:t>
            </a:r>
          </a:p>
          <a:p>
            <a:pPr marL="0" indent="0">
              <a:buNone/>
            </a:pPr>
            <a:r>
              <a:rPr lang="en-US" sz="3400" dirty="0"/>
              <a:t>*Offer training and signposting to provide information and empowerment to parent carers</a:t>
            </a:r>
          </a:p>
          <a:p>
            <a:pPr marL="0" indent="0">
              <a:buNone/>
            </a:pPr>
            <a:r>
              <a:rPr lang="en-US" sz="3400" dirty="0"/>
              <a:t>* Offer a variety of support sessions</a:t>
            </a:r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034ACCCC-54D4-4F78-9B85-4A34FEBAA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65410" y="4192213"/>
            <a:ext cx="3723155" cy="3723155"/>
          </a:xfrm>
          <a:prstGeom prst="arc">
            <a:avLst>
              <a:gd name="adj1" fmla="val 1700655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79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CBE16D-1B74-DA63-C683-F684F459B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2800" y="365125"/>
            <a:ext cx="4148761" cy="549275"/>
          </a:xfrm>
        </p:spPr>
        <p:txBody>
          <a:bodyPr>
            <a:normAutofit fontScale="90000"/>
          </a:bodyPr>
          <a:lstStyle/>
          <a:p>
            <a:r>
              <a:rPr lang="en-US" dirty="0"/>
              <a:t>Support Groups</a:t>
            </a:r>
            <a:endParaRPr lang="en-GB" b="1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Content Placeholder 7">
            <a:extLst>
              <a:ext uri="{FF2B5EF4-FFF2-40B4-BE49-F238E27FC236}">
                <a16:creationId xmlns:a16="http://schemas.microsoft.com/office/drawing/2014/main" id="{73296D96-B503-10C3-C5D5-C21C18467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681" y="1107440"/>
            <a:ext cx="6766560" cy="5638800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800"/>
              </a:spcAft>
            </a:pPr>
            <a:r>
              <a:rPr lang="en-US" sz="16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WFPF provides a support group for parents and carers, where members can talk through their personal issues and get support as part of a group at an informal coffee morning.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16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Walk &amp; Talk- Wednesdays( monthly)</a:t>
            </a:r>
          </a:p>
          <a:p>
            <a:pPr>
              <a:spcAft>
                <a:spcPts val="800"/>
              </a:spcAft>
            </a:pPr>
            <a:r>
              <a:rPr lang="en-GB" sz="16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Meet &amp; Eat- termly, sometimes evenings, for lunch/dinner</a:t>
            </a:r>
          </a:p>
          <a:p>
            <a:pPr>
              <a:spcAft>
                <a:spcPts val="800"/>
              </a:spcAft>
            </a:pPr>
            <a:r>
              <a:rPr lang="en-GB" sz="16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Yoga- </a:t>
            </a:r>
            <a:r>
              <a:rPr lang="en-GB" sz="1600" dirty="0"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weekly</a:t>
            </a:r>
            <a:r>
              <a:rPr lang="en-GB" sz="16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on alternate Wednesdays and Fridays at WM Gallery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16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Coffee &amp; Chat- various dates &amp; venues with guest speakers</a:t>
            </a:r>
          </a:p>
          <a:p>
            <a:pPr>
              <a:spcAft>
                <a:spcPts val="800"/>
              </a:spcAft>
            </a:pPr>
            <a:r>
              <a:rPr lang="en-US" sz="1600" dirty="0">
                <a:latin typeface="Trebuchet MS" panose="020B0603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ASD Support Group/ADHD Support Group- alternate monthly</a:t>
            </a:r>
          </a:p>
          <a:p>
            <a:pPr>
              <a:spcAft>
                <a:spcPts val="800"/>
              </a:spcAft>
            </a:pPr>
            <a:r>
              <a:rPr lang="en-US" sz="16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Dads’ support group run by dads in the forum. They have guest speakers at their sessions. It runs twice a term 6-8PM at the Salvation Army Forest Road E17</a:t>
            </a:r>
          </a:p>
          <a:p>
            <a:pPr>
              <a:spcAft>
                <a:spcPts val="800"/>
              </a:spcAft>
            </a:pPr>
            <a:r>
              <a:rPr lang="en-US" sz="1600" dirty="0"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Closed chat pages on Facebook which members can request to join- 9 different groups</a:t>
            </a:r>
          </a:p>
          <a:p>
            <a:pPr>
              <a:spcAft>
                <a:spcPts val="800"/>
              </a:spcAft>
            </a:pPr>
            <a:r>
              <a:rPr lang="en-US" sz="16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WhatsApp Groups- 5 groups by age of child + a tribunal group</a:t>
            </a:r>
          </a:p>
          <a:p>
            <a:pPr marL="0" indent="0">
              <a:spcAft>
                <a:spcPts val="800"/>
              </a:spcAft>
              <a:buNone/>
            </a:pPr>
            <a:r>
              <a:rPr lang="en-US" sz="1600" b="1" dirty="0">
                <a:solidFill>
                  <a:srgbClr val="FF0000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events</a:t>
            </a:r>
          </a:p>
          <a:p>
            <a:pPr>
              <a:spcAft>
                <a:spcPts val="800"/>
              </a:spcAft>
            </a:pPr>
            <a:r>
              <a:rPr lang="en-US" sz="1600" dirty="0"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LEGO Club- next session 3/8 -10.30AM (1</a:t>
            </a:r>
            <a:r>
              <a:rPr lang="en-US" sz="1600" baseline="30000" dirty="0"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1600" dirty="0"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Saturday of the month)-FREE</a:t>
            </a:r>
          </a:p>
          <a:p>
            <a:pPr>
              <a:spcAft>
                <a:spcPts val="800"/>
              </a:spcAft>
            </a:pPr>
            <a:r>
              <a:rPr lang="en-US" sz="16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Football Sessions for SEND child &amp; siblings- weekly on Saturdays in term time(last one this Saturday)-£3 per child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300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0716C671-7855-4890-907D-2F8BB053E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184" y="1414991"/>
            <a:ext cx="3781051" cy="3384040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610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CBE16D-1B74-DA63-C683-F684F459B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080" y="365125"/>
            <a:ext cx="4575481" cy="662781"/>
          </a:xfrm>
        </p:spPr>
        <p:txBody>
          <a:bodyPr>
            <a:normAutofit fontScale="90000"/>
          </a:bodyPr>
          <a:lstStyle/>
          <a:p>
            <a:r>
              <a:rPr lang="en-US" dirty="0"/>
              <a:t>Support Groups</a:t>
            </a:r>
            <a:endParaRPr lang="en-GB" b="1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Content Placeholder 7">
            <a:extLst>
              <a:ext uri="{FF2B5EF4-FFF2-40B4-BE49-F238E27FC236}">
                <a16:creationId xmlns:a16="http://schemas.microsoft.com/office/drawing/2014/main" id="{73296D96-B503-10C3-C5D5-C21C18467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5440" y="1027907"/>
            <a:ext cx="6361691" cy="546496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en-US" sz="1600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US" sz="4300" b="1" u="sng" dirty="0">
                <a:latin typeface="Trebuchet MS" panose="020B0603020202020204" pitchFamily="34" charset="0"/>
              </a:rPr>
              <a:t>Autism and ADHD Support Groups with Flourish Outreach Support Team</a:t>
            </a:r>
          </a:p>
          <a:p>
            <a:pPr marL="0" indent="0">
              <a:buNone/>
            </a:pPr>
            <a:r>
              <a:rPr lang="en-US" sz="4300" dirty="0">
                <a:latin typeface="Trebuchet MS" panose="020B0603020202020204" pitchFamily="34" charset="0"/>
              </a:rPr>
              <a:t>Venue: Gill House, 99 Leyton Green Road</a:t>
            </a:r>
          </a:p>
          <a:p>
            <a:pPr marL="0" indent="0">
              <a:buNone/>
            </a:pPr>
            <a:r>
              <a:rPr lang="en-US" sz="4300" dirty="0">
                <a:latin typeface="Trebuchet MS" panose="020B0603020202020204" pitchFamily="34" charset="0"/>
              </a:rPr>
              <a:t>When: 1</a:t>
            </a:r>
            <a:r>
              <a:rPr lang="en-US" sz="4300" baseline="30000" dirty="0">
                <a:latin typeface="Trebuchet MS" panose="020B0603020202020204" pitchFamily="34" charset="0"/>
              </a:rPr>
              <a:t>st</a:t>
            </a:r>
            <a:r>
              <a:rPr lang="en-US" sz="4300" dirty="0">
                <a:latin typeface="Trebuchet MS" panose="020B0603020202020204" pitchFamily="34" charset="0"/>
              </a:rPr>
              <a:t> Friday of the month 11AM-1PM</a:t>
            </a:r>
          </a:p>
          <a:p>
            <a:pPr marL="0" indent="0">
              <a:buNone/>
            </a:pPr>
            <a:r>
              <a:rPr lang="en-US" sz="4300" dirty="0">
                <a:latin typeface="Trebuchet MS" panose="020B0603020202020204" pitchFamily="34" charset="0"/>
              </a:rPr>
              <a:t>Usually an hour of training &amp; an hour’s chat</a:t>
            </a:r>
          </a:p>
          <a:p>
            <a:pPr marL="0" indent="0">
              <a:buNone/>
            </a:pPr>
            <a:endParaRPr lang="en-US" sz="3000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6th Sept- autism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4th Oct-ADHD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1st Nov- autism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6th Dec- ADHD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10th Jan(1st Friday is during holidays)- autism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7th Feb-ADHD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7th March- autism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4th April- ADHD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2nd May- autism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6th June-ADHD</a:t>
            </a:r>
          </a:p>
          <a:p>
            <a:pPr marL="0" indent="0">
              <a:buNone/>
            </a:pPr>
            <a:r>
              <a:rPr lang="en-US" sz="5500" dirty="0">
                <a:latin typeface="Trebuchet MS" panose="020B0603020202020204" pitchFamily="34" charset="0"/>
              </a:rPr>
              <a:t>4th July-autism</a:t>
            </a:r>
          </a:p>
          <a:p>
            <a:pPr marL="0" indent="0">
              <a:buNone/>
            </a:pPr>
            <a:endParaRPr lang="en-US" sz="1600" dirty="0">
              <a:latin typeface="Trebuchet MS" panose="020B0603020202020204" pitchFamily="34" charset="0"/>
            </a:endParaRPr>
          </a:p>
          <a:p>
            <a:pPr marL="0" indent="0">
              <a:buNone/>
            </a:pPr>
            <a:r>
              <a:rPr lang="en-US" sz="1600" dirty="0">
                <a:latin typeface="Trebuchet MS" panose="020B0603020202020204" pitchFamily="34" charset="0"/>
              </a:rPr>
              <a:t> </a:t>
            </a:r>
            <a:endParaRPr lang="en-GB" sz="1600" dirty="0">
              <a:latin typeface="Trebuchet MS" panose="020B0603020202020204" pitchFamily="34" charset="0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0716C671-7855-4890-907D-2F8BB053E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184" y="1414991"/>
            <a:ext cx="3781051" cy="3384040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568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" name="Rectangle 10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4" name="Arc 103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7542F-EA4A-80AD-8107-134F40072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Training</a:t>
            </a:r>
          </a:p>
        </p:txBody>
      </p:sp>
      <p:sp>
        <p:nvSpPr>
          <p:cNvPr id="106" name="Freeform: Shape 105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6050D4AF-49A4-A5CA-CD32-2CBD36EBB9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0" r="3631" b="1"/>
          <a:stretch/>
        </p:blipFill>
        <p:spPr>
          <a:xfrm>
            <a:off x="703182" y="955435"/>
            <a:ext cx="4777381" cy="477738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17E7DBB-49BF-DA92-95CA-21FF6E11BD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0562" y="1330961"/>
            <a:ext cx="6008255" cy="5047546"/>
          </a:xfr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indent="0">
              <a:buNone/>
            </a:pPr>
            <a:r>
              <a:rPr lang="en-US" sz="2400" dirty="0"/>
              <a:t>A variety of online/in person sessions- members let us know every year which topics they’d like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0000"/>
                </a:solidFill>
              </a:rPr>
              <a:t>Recent sessions</a:t>
            </a:r>
            <a:r>
              <a:rPr lang="en-US" sz="2400" dirty="0"/>
              <a:t>: </a:t>
            </a:r>
          </a:p>
          <a:p>
            <a:pPr marL="0" indent="0">
              <a:buNone/>
            </a:pPr>
            <a:r>
              <a:rPr lang="en-US" sz="2400" dirty="0"/>
              <a:t>Financial Toolkit with Rhiannon Gogh</a:t>
            </a:r>
          </a:p>
          <a:p>
            <a:pPr marL="0" indent="0">
              <a:buNone/>
            </a:pPr>
            <a:r>
              <a:rPr lang="en-US" sz="2400" dirty="0"/>
              <a:t>EHCP Annual Reviews- Abigail Fisher(EP)</a:t>
            </a:r>
          </a:p>
          <a:p>
            <a:pPr marL="0" indent="0">
              <a:buNone/>
            </a:pPr>
            <a:r>
              <a:rPr lang="en-US" sz="2400" dirty="0"/>
              <a:t>More will be organised based on parental requests: </a:t>
            </a:r>
            <a:r>
              <a:rPr lang="en-US" sz="2400" dirty="0">
                <a:solidFill>
                  <a:srgbClr val="FF0000"/>
                </a:solidFill>
              </a:rPr>
              <a:t>Possible future topics</a:t>
            </a:r>
          </a:p>
          <a:p>
            <a:r>
              <a:rPr lang="en-US" sz="2400" dirty="0"/>
              <a:t>Support for siblings</a:t>
            </a:r>
          </a:p>
          <a:p>
            <a:r>
              <a:rPr lang="en-US" sz="2400" dirty="0"/>
              <a:t>Puberty, sex and relationships</a:t>
            </a:r>
          </a:p>
          <a:p>
            <a:r>
              <a:rPr lang="en-US" sz="2400" dirty="0"/>
              <a:t>Transition to adulthood</a:t>
            </a:r>
          </a:p>
          <a:p>
            <a:r>
              <a:rPr lang="en-US" sz="2400" dirty="0"/>
              <a:t>Getting support from social care</a:t>
            </a:r>
          </a:p>
          <a:p>
            <a:r>
              <a:rPr lang="en-US" sz="2400" dirty="0"/>
              <a:t>Sensory Issues</a:t>
            </a:r>
          </a:p>
          <a:p>
            <a:r>
              <a:rPr lang="en-US" sz="2400" dirty="0"/>
              <a:t>Supporting  your child’s mental health</a:t>
            </a:r>
          </a:p>
          <a:p>
            <a:r>
              <a:rPr lang="en-US" sz="2400" dirty="0"/>
              <a:t>Rights as carers</a:t>
            </a:r>
          </a:p>
          <a:p>
            <a:r>
              <a:rPr lang="en-US" sz="2400" dirty="0"/>
              <a:t>Managing behaviour that challenge</a:t>
            </a:r>
          </a:p>
          <a:p>
            <a:r>
              <a:rPr lang="en-US" sz="2400" dirty="0"/>
              <a:t>PDA</a:t>
            </a:r>
          </a:p>
          <a:p>
            <a:endParaRPr lang="en-US" sz="2400" dirty="0"/>
          </a:p>
          <a:p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759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F46773-D311-18C0-0D31-BEF78635B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22" y="365125"/>
            <a:ext cx="5920139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/>
              <a:t>Forum Stats </a:t>
            </a:r>
            <a:endParaRPr lang="en-GB" sz="3600" b="1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5290F-54B0-3D00-DCA9-030A637DF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422" y="1249680"/>
            <a:ext cx="6993618" cy="5374640"/>
          </a:xfrm>
        </p:spPr>
        <p:txBody>
          <a:bodyPr>
            <a:normAutofit fontScale="25000" lnSpcReduction="20000"/>
          </a:bodyPr>
          <a:lstStyle/>
          <a:p>
            <a:pPr algn="l" fontAlgn="base"/>
            <a:endParaRPr lang="en-US" sz="4000" b="1" i="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80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Awarded WF Volunteers of the Year!!</a:t>
            </a:r>
            <a:endParaRPr lang="en-US" sz="4000" b="0" i="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 fontAlgn="base"/>
            <a:r>
              <a:rPr lang="en-US" sz="7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Awarded </a:t>
            </a:r>
            <a:r>
              <a:rPr lang="en-US" sz="7200" b="1" i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Community Residency at WM Gallery</a:t>
            </a:r>
          </a:p>
          <a:p>
            <a:pPr marL="0" indent="0" algn="l" fontAlgn="base">
              <a:buNone/>
            </a:pPr>
            <a:r>
              <a:rPr lang="en-US" sz="7200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current membership = 2606- 131 new members since 1</a:t>
            </a:r>
            <a:r>
              <a:rPr lang="en-US" sz="7200" b="1" i="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en-US" sz="7200" b="1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April 2024 (521 new members last year)</a:t>
            </a:r>
          </a:p>
          <a:p>
            <a:pPr marL="0" indent="0" algn="l" fontAlgn="base">
              <a:buNone/>
            </a:pPr>
            <a:r>
              <a:rPr lang="en-US" sz="6400" b="1" i="0" dirty="0">
                <a:solidFill>
                  <a:srgbClr val="2424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2023/24</a:t>
            </a:r>
          </a:p>
          <a:p>
            <a:pPr algn="l" fontAlgn="base"/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number of training sessions held -12</a:t>
            </a:r>
            <a:b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number of social events for parents we held last year- 21 Meet &amp; Eats( mainly in summer term due to additional funding)</a:t>
            </a:r>
            <a:endParaRPr lang="en-US" sz="7200" b="0" i="0" dirty="0">
              <a:solidFill>
                <a:srgbClr val="2424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 fontAlgn="base"/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support groups(Walk &amp; talk, Coffee &amp; Chat, Dads Groups )- 37</a:t>
            </a:r>
            <a:endParaRPr lang="en-US" sz="7200" b="0" i="0" dirty="0">
              <a:solidFill>
                <a:srgbClr val="2424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 fontAlgn="base"/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Introduced 6 WhatsApp groups for members to add to our 9 closed Facebook chat pages,</a:t>
            </a:r>
            <a:r>
              <a:rPr lang="en-US" sz="72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X</a:t>
            </a:r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&amp; Instagram</a:t>
            </a:r>
            <a:endParaRPr lang="en-US" sz="7200" b="0" i="0" dirty="0">
              <a:solidFill>
                <a:srgbClr val="2424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 fontAlgn="base"/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number of events for CYP (Lego, football )- </a:t>
            </a:r>
            <a:r>
              <a:rPr lang="en-US" sz="72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43</a:t>
            </a:r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Football   Lego 1</a:t>
            </a:r>
            <a:r>
              <a:rPr lang="en-US" sz="72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US" sz="7200" b="0" i="0" dirty="0">
              <a:solidFill>
                <a:srgbClr val="2424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 fontAlgn="base"/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Pilates &amp; Yoga- 14</a:t>
            </a:r>
            <a:endParaRPr lang="en-US" sz="7200" b="0" i="0" dirty="0">
              <a:solidFill>
                <a:srgbClr val="2424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 fontAlgn="base"/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Outreach either online or in person at schools/in the community- </a:t>
            </a:r>
            <a:r>
              <a:rPr lang="en-US" sz="72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52</a:t>
            </a:r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hours</a:t>
            </a:r>
            <a:endParaRPr lang="en-US" sz="7200" b="0" i="0" dirty="0">
              <a:solidFill>
                <a:srgbClr val="2424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 fontAlgn="base"/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number of other activities we funded/part funded- 3 ND youth clubs</a:t>
            </a:r>
          </a:p>
          <a:p>
            <a:pPr algn="l" fontAlgn="base"/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number of hours the SG and reps spent in meetings with the LA- </a:t>
            </a:r>
            <a:r>
              <a:rPr lang="en-US" sz="72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201</a:t>
            </a:r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meetings - </a:t>
            </a:r>
            <a:r>
              <a:rPr lang="en-US" sz="72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639</a:t>
            </a:r>
            <a:r>
              <a:rPr lang="en-US" sz="7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hours</a:t>
            </a:r>
            <a:endParaRPr lang="en-US" sz="7200" b="0" i="0" dirty="0">
              <a:solidFill>
                <a:srgbClr val="2424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br>
              <a:rPr lang="en-US" sz="1050" dirty="0"/>
            </a:br>
            <a:endParaRPr lang="en-GB" sz="1300" b="1" dirty="0"/>
          </a:p>
          <a:p>
            <a:pPr>
              <a:buFont typeface="Wingdings" panose="05000000000000000000" pitchFamily="2" charset="2"/>
              <a:buChar char="ü"/>
            </a:pPr>
            <a:endParaRPr lang="en-GB" sz="1300" b="1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94E8BD8A-7F53-91AE-6FE3-9B5A5E2AB7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9" r="3508" b="-4"/>
          <a:stretch/>
        </p:blipFill>
        <p:spPr>
          <a:xfrm>
            <a:off x="7751975" y="1075239"/>
            <a:ext cx="4128603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6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612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57E6C5-CB04-7E5C-4D9B-820A24C82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Joining the forum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A692B1-A9B6-DCFB-C7A8-9A89ADA9B6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5600" y="1354945"/>
            <a:ext cx="6452584" cy="2050868"/>
          </a:xfr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>
              <a:spcAft>
                <a:spcPts val="800"/>
              </a:spcAft>
            </a:pPr>
            <a:r>
              <a:rPr lang="en-US" sz="3200" dirty="0">
                <a:effectLst/>
              </a:rPr>
              <a:t>Joining the forum is free and can be done via our website or by emailing contact  details. </a:t>
            </a:r>
          </a:p>
          <a:p>
            <a:pPr>
              <a:spcAft>
                <a:spcPts val="800"/>
              </a:spcAft>
            </a:pPr>
            <a:r>
              <a:rPr lang="en-US" sz="3200" dirty="0">
                <a:effectLst/>
              </a:rPr>
              <a:t>Parents and professionals can join our database</a:t>
            </a:r>
          </a:p>
          <a:p>
            <a:pPr>
              <a:spcAft>
                <a:spcPts val="800"/>
              </a:spcAft>
            </a:pPr>
            <a:r>
              <a:rPr lang="en-US" sz="3200" u="sng" dirty="0">
                <a:effectLst/>
                <a:hlinkClick r:id="rId2"/>
              </a:rPr>
              <a:t>www.walthamforestparentforum.com</a:t>
            </a:r>
            <a:endParaRPr lang="en-US" sz="3200" dirty="0">
              <a:effectLst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064A5A06-15B9-7726-AEDD-7C6C64C2DF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184" y="1414991"/>
            <a:ext cx="3781051" cy="3384040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" name="Picture 9" descr="A close-up of a cupcake&#10;&#10;Description automatically generated">
            <a:extLst>
              <a:ext uri="{FF2B5EF4-FFF2-40B4-BE49-F238E27FC236}">
                <a16:creationId xmlns:a16="http://schemas.microsoft.com/office/drawing/2014/main" id="{513E8F1E-6249-5984-8DDA-FBE781F4D2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119" y="3311400"/>
            <a:ext cx="2347678" cy="338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115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14423</TotalTime>
  <Words>790</Words>
  <Application>Microsoft Office PowerPoint</Application>
  <PresentationFormat>Widescreen</PresentationFormat>
  <Paragraphs>90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Trebuchet MS</vt:lpstr>
      <vt:lpstr>Verdana</vt:lpstr>
      <vt:lpstr>Wingdings</vt:lpstr>
      <vt:lpstr>Office Theme</vt:lpstr>
      <vt:lpstr> Waltham Forest Parent Forum</vt:lpstr>
      <vt:lpstr>What is Waltham Forest Parent Forum?</vt:lpstr>
      <vt:lpstr>Who are we? What do we do?</vt:lpstr>
      <vt:lpstr>Support Groups</vt:lpstr>
      <vt:lpstr>Support Groups</vt:lpstr>
      <vt:lpstr>Training</vt:lpstr>
      <vt:lpstr>Forum Stats </vt:lpstr>
      <vt:lpstr>Joining the forum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Co-Production and Beyond</dc:title>
  <dc:creator>Waltham Forest Parent Forum</dc:creator>
  <cp:lastModifiedBy>Waltham Forest Parent Forum</cp:lastModifiedBy>
  <cp:revision>5</cp:revision>
  <dcterms:created xsi:type="dcterms:W3CDTF">2023-01-31T14:40:22Z</dcterms:created>
  <dcterms:modified xsi:type="dcterms:W3CDTF">2024-07-23T14:25:09Z</dcterms:modified>
</cp:coreProperties>
</file>