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0"/>
  </p:notesMasterIdLst>
  <p:sldIdLst>
    <p:sldId id="256" r:id="rId5"/>
    <p:sldId id="257" r:id="rId6"/>
    <p:sldId id="258" r:id="rId7"/>
    <p:sldId id="260" r:id="rId8"/>
    <p:sldId id="259" r:id="rId9"/>
  </p:sldIdLst>
  <p:sldSz cx="6858000" cy="12192000"/>
  <p:notesSz cx="6792913" cy="99250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D13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488F1B-8531-42EE-B3D7-4EBF7B5D3CD3}" v="4" dt="2024-01-31T13:26:03.507"/>
    <p1510:client id="{4AB07E72-BFA2-316C-6479-64E73B5EC4E2}" v="44" dt="2024-01-31T13:31:36.8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5" d="100"/>
          <a:sy n="65" d="100"/>
        </p:scale>
        <p:origin x="27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31T10:44:22.1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31T10:44:35.2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31T10:44:38.6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31T10:44:40.1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24575,'0'0'-8191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31T10:44:40.7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24575,'0'0'-8191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31T10:44:41.2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31T10:44:48.6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74 0 24575,'-7'0'0,"-9"0"0,-10 0 0,1 0-8191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4211" cy="4982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7165" y="1"/>
            <a:ext cx="2944211" cy="4982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053D5F-AC92-46F1-BFDC-F8F39C4AEA34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54275" y="1239838"/>
            <a:ext cx="1884363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07" y="4776092"/>
            <a:ext cx="5433100" cy="390832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6764"/>
            <a:ext cx="2944211" cy="4982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7165" y="9426764"/>
            <a:ext cx="2944211" cy="4982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A138A4-9553-4B72-A091-C483DCA9A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587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9832" y="2573869"/>
            <a:ext cx="4965726" cy="591925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9832" y="8493120"/>
            <a:ext cx="4965726" cy="1531413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42E32-2A18-4BA3-91D4-EF7DEB0E2A9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F59F7-42AC-4E6E-9721-B79B2CA4F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268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42E32-2A18-4BA3-91D4-EF7DEB0E2A9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F59F7-42AC-4E6E-9721-B79B2CA4F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622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33" y="5087528"/>
            <a:ext cx="4965725" cy="3405595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9832" y="8493122"/>
            <a:ext cx="4965726" cy="1529600"/>
          </a:xfrm>
        </p:spPr>
        <p:txBody>
          <a:bodyPr anchor="t"/>
          <a:lstStyle>
            <a:lvl1pPr marL="0" indent="0" algn="l">
              <a:buNone/>
              <a:defRPr sz="15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42E32-2A18-4BA3-91D4-EF7DEB0E2A9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F59F7-42AC-4E6E-9721-B79B2CA4F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339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0775" y="3663247"/>
            <a:ext cx="2473585" cy="7459134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181482" y="3655277"/>
            <a:ext cx="2473586" cy="7467102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42E32-2A18-4BA3-91D4-EF7DEB0E2A9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F59F7-42AC-4E6E-9721-B79B2CA4F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37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0775" y="3386667"/>
            <a:ext cx="2473584" cy="1024466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775" y="4470400"/>
            <a:ext cx="2473585" cy="6651979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81482" y="3386667"/>
            <a:ext cx="2473585" cy="1024466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181482" y="4470400"/>
            <a:ext cx="2473585" cy="6651979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42E32-2A18-4BA3-91D4-EF7DEB0E2A9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F59F7-42AC-4E6E-9721-B79B2CA4F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845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42E32-2A18-4BA3-91D4-EF7DEB0E2A9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F59F7-42AC-4E6E-9721-B79B2CA4F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286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42E32-2A18-4BA3-91D4-EF7DEB0E2A9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F59F7-42AC-4E6E-9721-B79B2CA4F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560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31" y="2573867"/>
            <a:ext cx="1913597" cy="2573867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92048" y="2573867"/>
            <a:ext cx="2923510" cy="8128000"/>
          </a:xfrm>
        </p:spPr>
        <p:txBody>
          <a:bodyPr anchor="ctr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831" y="5563167"/>
            <a:ext cx="1913597" cy="514773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42E32-2A18-4BA3-91D4-EF7DEB0E2A9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F59F7-42AC-4E6E-9721-B79B2CA4F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484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42" y="3296341"/>
            <a:ext cx="2865506" cy="2799659"/>
          </a:xfrm>
        </p:spPr>
        <p:txBody>
          <a:bodyPr anchor="b">
            <a:normAutofit/>
          </a:bodyPr>
          <a:lstStyle>
            <a:lvl1pPr algn="l">
              <a:defRPr sz="27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910138" y="2032000"/>
            <a:ext cx="1800694" cy="8128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831" y="6502400"/>
            <a:ext cx="2861046" cy="2438400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42E32-2A18-4BA3-91D4-EF7DEB0E2A9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F59F7-42AC-4E6E-9721-B79B2CA4F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041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33" y="8534377"/>
            <a:ext cx="4965725" cy="100753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49832" y="1219200"/>
            <a:ext cx="4965726" cy="6472295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832" y="9541911"/>
            <a:ext cx="4965725" cy="877710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42E32-2A18-4BA3-91D4-EF7DEB0E2A9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F59F7-42AC-4E6E-9721-B79B2CA4F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420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32" y="2573867"/>
            <a:ext cx="4965726" cy="352213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832" y="6502400"/>
            <a:ext cx="4965726" cy="4199467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42E32-2A18-4BA3-91D4-EF7DEB0E2A9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F59F7-42AC-4E6E-9721-B79B2CA4F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911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6057" y="2573867"/>
            <a:ext cx="4500787" cy="413044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086133" y="6704310"/>
            <a:ext cx="4095869" cy="608309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05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832" y="7734501"/>
            <a:ext cx="4965726" cy="2980267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42E32-2A18-4BA3-91D4-EF7DEB0E2A9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F59F7-42AC-4E6E-9721-B79B2CA4FF87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505423" y="1726673"/>
            <a:ext cx="451193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915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249768" y="4646734"/>
            <a:ext cx="451193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915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188246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31" y="5554135"/>
            <a:ext cx="4965727" cy="2938987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9832" y="8493122"/>
            <a:ext cx="4965726" cy="1529600"/>
          </a:xfrm>
        </p:spPr>
        <p:txBody>
          <a:bodyPr anchor="t"/>
          <a:lstStyle>
            <a:lvl1pPr marL="0" indent="0" algn="l">
              <a:buNone/>
              <a:defRPr sz="15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42E32-2A18-4BA3-91D4-EF7DEB0E2A9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F59F7-42AC-4E6E-9721-B79B2CA4F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7854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1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6126" y="3522133"/>
            <a:ext cx="1658044" cy="1024466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367106" y="4741334"/>
            <a:ext cx="1647063" cy="6381045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185128" y="3522133"/>
            <a:ext cx="1652066" cy="1024466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179190" y="4741334"/>
            <a:ext cx="1658003" cy="6381045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008688" y="3522133"/>
            <a:ext cx="1649744" cy="1024466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4008688" y="4741334"/>
            <a:ext cx="1649744" cy="6381045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096501" y="3793067"/>
            <a:ext cx="0" cy="7044267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3917273" y="3793067"/>
            <a:ext cx="0" cy="7052235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42E32-2A18-4BA3-91D4-EF7DEB0E2A9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F59F7-42AC-4E6E-9721-B79B2CA4F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1972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1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7106" y="7557243"/>
            <a:ext cx="1654209" cy="1024466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367106" y="3928534"/>
            <a:ext cx="1654209" cy="27093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367106" y="8581711"/>
            <a:ext cx="1654209" cy="117189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188344" y="7557243"/>
            <a:ext cx="1648850" cy="1024466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188343" y="3928534"/>
            <a:ext cx="1648850" cy="27093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187582" y="8581709"/>
            <a:ext cx="1651034" cy="117189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008688" y="7557243"/>
            <a:ext cx="1649744" cy="1024466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4008687" y="3928534"/>
            <a:ext cx="1649744" cy="27093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4008619" y="8581706"/>
            <a:ext cx="1651928" cy="117189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096501" y="3793067"/>
            <a:ext cx="0" cy="7044267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917273" y="3793067"/>
            <a:ext cx="0" cy="7052235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42E32-2A18-4BA3-91D4-EF7DEB0E2A9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F59F7-42AC-4E6E-9721-B79B2CA4F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4308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42E32-2A18-4BA3-91D4-EF7DEB0E2A9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F59F7-42AC-4E6E-9721-B79B2CA4F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1525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672337" y="764826"/>
            <a:ext cx="986095" cy="10357556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7106" y="1374587"/>
            <a:ext cx="4176609" cy="97477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42E32-2A18-4BA3-91D4-EF7DEB0E2A9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F59F7-42AC-4E6E-9721-B79B2CA4F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180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4724574" y="2980267"/>
            <a:ext cx="2114550" cy="5012267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4267374" y="-812800"/>
            <a:ext cx="1200150" cy="28448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4724574" y="10837333"/>
            <a:ext cx="742950" cy="1761067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15491" y="4741333"/>
            <a:ext cx="3143250" cy="7450667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629841" y="5147733"/>
            <a:ext cx="1771650" cy="4199467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5809233" y="0"/>
            <a:ext cx="514350" cy="19545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3533" y="804832"/>
            <a:ext cx="5291535" cy="248983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0775" y="3649645"/>
            <a:ext cx="5033741" cy="74586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5112184" y="3368655"/>
            <a:ext cx="1761065" cy="17149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25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61D42E32-2A18-4BA3-91D4-EF7DEB0E2A9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2691496" y="5919054"/>
            <a:ext cx="6861858" cy="1714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25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824824" y="525754"/>
            <a:ext cx="471610" cy="136477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1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2F59F7-42AC-4E6E-9721-B79B2CA4F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9941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342905" rtl="0" eaLnBrk="1" latinLnBrk="0" hangingPunct="1">
        <a:spcBef>
          <a:spcPct val="0"/>
        </a:spcBef>
        <a:buNone/>
        <a:defRPr sz="315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80" indent="-257180" algn="l" defTabSz="342905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5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557222" indent="-214316" algn="l" defTabSz="342905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35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857265" indent="-171453" algn="l" defTabSz="342905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2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200170" indent="-171453" algn="l" defTabSz="342905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1543076" indent="-171453" algn="l" defTabSz="342905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1885982" indent="-171453" algn="l" defTabSz="342905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228887" indent="-171453" algn="l" defTabSz="342905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2571793" indent="-171453" algn="l" defTabSz="342905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2914698" indent="-171453" algn="l" defTabSz="342905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34290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5" algn="l" defTabSz="34290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11" algn="l" defTabSz="34290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17" algn="l" defTabSz="34290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23" algn="l" defTabSz="34290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29" algn="l" defTabSz="34290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35" algn="l" defTabSz="34290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40" algn="l" defTabSz="34290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46" algn="l" defTabSz="34290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woodsideprimaryacademy.com/page/?title=Attendance+%26amp%3B+Absence+Reporting&amp;pid=436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hyperlink" Target="https://www.woodsideprimaryacademy.com/page/?title=Attendance+%26amp%3B+Absence+Reporting&amp;pid=436" TargetMode="Externa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jpeg"/><Relationship Id="rId2" Type="http://schemas.openxmlformats.org/officeDocument/2006/relationships/hyperlink" Target="https://www.woodsideprimaryacademy.com/page/?title=Attendance+%26amp%3B+Absence+Reporting&amp;pid=436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hyperlink" Target="https://www.woodsideprimaryacademy.com/page/?title=Attendance+%26amp%3B+Absence+Reporting&amp;pid=436" TargetMode="Externa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13" Type="http://schemas.openxmlformats.org/officeDocument/2006/relationships/image" Target="../media/image16.jpg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12" Type="http://schemas.openxmlformats.org/officeDocument/2006/relationships/image" Target="../media/image15.png"/><Relationship Id="rId2" Type="http://schemas.openxmlformats.org/officeDocument/2006/relationships/image" Target="../media/image13.jpeg"/><Relationship Id="rId16" Type="http://schemas.openxmlformats.org/officeDocument/2006/relationships/image" Target="../media/image19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11" Type="http://schemas.openxmlformats.org/officeDocument/2006/relationships/customXml" Target="../ink/ink7.xml"/><Relationship Id="rId5" Type="http://schemas.openxmlformats.org/officeDocument/2006/relationships/customXml" Target="../ink/ink2.xml"/><Relationship Id="rId15" Type="http://schemas.openxmlformats.org/officeDocument/2006/relationships/image" Target="../media/image18.jpeg"/><Relationship Id="rId10" Type="http://schemas.openxmlformats.org/officeDocument/2006/relationships/customXml" Target="../ink/ink6.xml"/><Relationship Id="rId4" Type="http://schemas.openxmlformats.org/officeDocument/2006/relationships/image" Target="../media/image90.png"/><Relationship Id="rId9" Type="http://schemas.openxmlformats.org/officeDocument/2006/relationships/customXml" Target="../ink/ink5.xml"/><Relationship Id="rId1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23EC51AE-E8A1-774E-B52C-39A0456F63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-1035339" y="4449039"/>
            <a:ext cx="4343400" cy="46336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00" dirty="0"/>
              <a:t>Attendance….why it’s so important!</a:t>
            </a:r>
          </a:p>
          <a:p>
            <a:pPr marL="0" indent="0">
              <a:buNone/>
            </a:pPr>
            <a:r>
              <a:rPr lang="en-GB" sz="1600" dirty="0"/>
              <a:t>Regular attendance is very important to us at Woodside primary Academy</a:t>
            </a:r>
          </a:p>
          <a:p>
            <a:pPr marL="0" indent="0">
              <a:buNone/>
            </a:pPr>
            <a:r>
              <a:rPr lang="en-GB" sz="1600" b="1" dirty="0">
                <a:latin typeface="Lucida Handwriting" panose="03010101010101010101" pitchFamily="66" charset="0"/>
              </a:rPr>
              <a:t>We work very hard to support our students, parents and carers to ensure that the best attendance is achieved. </a:t>
            </a:r>
          </a:p>
          <a:p>
            <a:pPr marL="0" indent="0">
              <a:buNone/>
            </a:pPr>
            <a:r>
              <a:rPr lang="en-GB" sz="1600" dirty="0"/>
              <a:t>At school we can only provide an education for your child if they are here.</a:t>
            </a:r>
          </a:p>
          <a:p>
            <a:pPr marL="0" indent="0">
              <a:buNone/>
            </a:pPr>
            <a:r>
              <a:rPr lang="en-GB" sz="1600" b="1" dirty="0">
                <a:latin typeface="Lucida Handwriting" panose="03010101010101010101" pitchFamily="66" charset="0"/>
              </a:rPr>
              <a:t>Achievement and Attendance go hand in hand….</a:t>
            </a:r>
          </a:p>
          <a:p>
            <a:pPr marL="0" indent="0">
              <a:buNone/>
            </a:pPr>
            <a:r>
              <a:rPr lang="en-GB" sz="1600" dirty="0"/>
              <a:t>Students who have an excellent attendance record will have the best opportunities to do well at school</a:t>
            </a:r>
          </a:p>
          <a:p>
            <a:pPr marL="0" indent="0">
              <a:buNone/>
            </a:pPr>
            <a:r>
              <a:rPr lang="en-GB" sz="1600" b="1" dirty="0">
                <a:latin typeface="Lucida Handwriting" panose="03010101010101010101" pitchFamily="66" charset="0"/>
              </a:rPr>
              <a:t>What we expect from our students….</a:t>
            </a:r>
          </a:p>
          <a:p>
            <a:pPr marL="0" indent="0">
              <a:buNone/>
            </a:pPr>
            <a:r>
              <a:rPr lang="en-GB" sz="1600" dirty="0"/>
              <a:t>To achieve their target attendance of 96% and above and attain rewards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E15D2B6-B1FC-E58B-AFF2-7A3D8F0728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14288" y="4235202"/>
            <a:ext cx="4503454" cy="5061290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endParaRPr lang="en-GB" sz="1600" b="1" dirty="0"/>
          </a:p>
          <a:p>
            <a:pPr marL="0" indent="0" algn="ctr">
              <a:buNone/>
            </a:pPr>
            <a:r>
              <a:rPr lang="en-GB" sz="2900" b="1" dirty="0"/>
              <a:t>Leave During Term Time</a:t>
            </a:r>
          </a:p>
          <a:p>
            <a:pPr marL="0" indent="0">
              <a:buNone/>
            </a:pPr>
            <a:r>
              <a:rPr lang="en-GB" sz="2600" dirty="0"/>
              <a:t>Absences during term time will only be authorised in the most exceptional of circumstances. All requests need to be made submitted through our virtual office:</a:t>
            </a:r>
          </a:p>
          <a:p>
            <a:pPr marL="0" indent="0" algn="ctr">
              <a:buNone/>
            </a:pPr>
            <a:r>
              <a:rPr lang="en-GB" sz="2900" b="1" dirty="0"/>
              <a:t>Absences</a:t>
            </a:r>
          </a:p>
          <a:p>
            <a:pPr marL="0" indent="0">
              <a:buNone/>
            </a:pPr>
            <a:r>
              <a:rPr lang="en-GB" sz="2600" dirty="0"/>
              <a:t>If your child is unwell, for main school, please report the absence through our virtual office on the school’s website</a:t>
            </a:r>
          </a:p>
          <a:p>
            <a:pPr marL="0" indent="0">
              <a:buNone/>
            </a:pPr>
            <a:r>
              <a:rPr lang="en-GB" sz="1400" dirty="0">
                <a:solidFill>
                  <a:srgbClr val="00B0F0"/>
                </a:solidFill>
                <a:hlinkClick r:id="rId2"/>
              </a:rPr>
              <a:t>https://www.woodsideprimaryacademy.com/page/?title=Attendance+%26amp%3B+Absence+Reporting&amp;pid=436</a:t>
            </a:r>
            <a:endParaRPr lang="en-GB" sz="1400" dirty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en-GB" sz="1400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en-GB" sz="2600" dirty="0"/>
              <a:t>For nursery, please email please report the absence through our virtual office on the school’s website</a:t>
            </a:r>
          </a:p>
          <a:p>
            <a:pPr marL="0" indent="0">
              <a:buNone/>
            </a:pPr>
            <a:r>
              <a:rPr lang="en-GB" sz="1400" dirty="0">
                <a:solidFill>
                  <a:srgbClr val="00B0F0"/>
                </a:solidFill>
                <a:hlinkClick r:id="rId2"/>
              </a:rPr>
              <a:t>https://www.woodsideprimaryacademy.com/page/?title=Attendance+%26amp%3B+Absence+Reporting&amp;pid=436</a:t>
            </a:r>
            <a:endParaRPr lang="en-GB" sz="1400" dirty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en-GB" sz="1400" b="1" dirty="0"/>
          </a:p>
          <a:p>
            <a:pPr marL="0" indent="0">
              <a:buNone/>
            </a:pPr>
            <a:r>
              <a:rPr lang="en-GB" sz="2600" b="1" dirty="0"/>
              <a:t>YR-Y2</a:t>
            </a:r>
            <a:r>
              <a:rPr lang="en-GB" sz="2600" dirty="0"/>
              <a:t> Forest Site </a:t>
            </a:r>
            <a:r>
              <a:rPr lang="en-GB" sz="2600" b="1" dirty="0"/>
              <a:t>Y3-Y6</a:t>
            </a:r>
            <a:r>
              <a:rPr lang="en-GB" sz="2600" dirty="0"/>
              <a:t> Bridge Site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2600" dirty="0"/>
              <a:t>All non-sickness Absences </a:t>
            </a:r>
            <a:r>
              <a:rPr lang="en-GB" sz="2600" b="1" dirty="0"/>
              <a:t>must</a:t>
            </a:r>
            <a:r>
              <a:rPr lang="en-GB" sz="2600" dirty="0"/>
              <a:t> to be reported and medical appointments should be made outside of school time where possible. Proof of appointments </a:t>
            </a:r>
            <a:r>
              <a:rPr lang="en-GB" sz="2600" b="1" dirty="0"/>
              <a:t>must</a:t>
            </a:r>
            <a:r>
              <a:rPr lang="en-GB" sz="2600" dirty="0"/>
              <a:t> be brought to the office of sent to the relevant emails</a:t>
            </a:r>
          </a:p>
          <a:p>
            <a:pPr marL="0" indent="0">
              <a:buNone/>
            </a:pPr>
            <a:endParaRPr lang="en-GB" sz="1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EFF2F6-C70F-DAA6-3B9F-5F0D842B5DBA}"/>
              </a:ext>
            </a:extLst>
          </p:cNvPr>
          <p:cNvSpPr txBox="1"/>
          <p:nvPr/>
        </p:nvSpPr>
        <p:spPr>
          <a:xfrm>
            <a:off x="-1007405" y="2756568"/>
            <a:ext cx="321027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 fontAlgn="base"/>
            <a:r>
              <a:rPr lang="en-US" sz="2000" b="1" dirty="0">
                <a:solidFill>
                  <a:srgbClr val="000000"/>
                </a:solidFill>
              </a:rPr>
              <a:t>WOODSIDE</a:t>
            </a:r>
            <a:r>
              <a:rPr lang="en-GB" sz="2000" b="1" dirty="0">
                <a:solidFill>
                  <a:srgbClr val="000000"/>
                </a:solidFill>
              </a:rPr>
              <a:t> </a:t>
            </a:r>
            <a:r>
              <a:rPr lang="en-US" sz="2000" b="1" dirty="0">
                <a:solidFill>
                  <a:srgbClr val="000000"/>
                </a:solidFill>
              </a:rPr>
              <a:t>​</a:t>
            </a:r>
          </a:p>
          <a:p>
            <a:pPr algn="ctr" rtl="0" fontAlgn="base"/>
            <a:r>
              <a:rPr lang="en-US" sz="2000" b="1" dirty="0">
                <a:solidFill>
                  <a:srgbClr val="000000"/>
                </a:solidFill>
              </a:rPr>
              <a:t>   PRIMARY ACADEMY </a:t>
            </a: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 </a:t>
            </a:r>
            <a:r>
              <a:rPr lang="en-GB" sz="2000" dirty="0">
                <a:solidFill>
                  <a:srgbClr val="000000"/>
                </a:solidFill>
                <a:latin typeface="Calibri" panose="020F0502020204030204" pitchFamily="34" charset="0"/>
              </a:rPr>
              <a:t>​</a:t>
            </a:r>
            <a:endParaRPr lang="en-GB" sz="20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algn="ctr" rtl="0" fontAlgn="base"/>
            <a:r>
              <a:rPr lang="en-US" sz="2000" b="1" dirty="0">
                <a:solidFill>
                  <a:srgbClr val="00B050"/>
                </a:solidFill>
                <a:latin typeface="Berlin Sans FB Demi" panose="020E0802020502020306" pitchFamily="34" charset="0"/>
              </a:rPr>
              <a:t>ATTENDANCE </a:t>
            </a:r>
            <a:r>
              <a:rPr lang="en-GB" sz="2000" dirty="0">
                <a:solidFill>
                  <a:srgbClr val="00B050"/>
                </a:solidFill>
                <a:latin typeface="Berlin Sans FB Demi" panose="020E0802020502020306" pitchFamily="34" charset="0"/>
              </a:rPr>
              <a:t>​</a:t>
            </a:r>
          </a:p>
          <a:p>
            <a:pPr algn="ctr" rtl="0" fontAlgn="base"/>
            <a:r>
              <a:rPr lang="en-GB" sz="2000" dirty="0">
                <a:solidFill>
                  <a:srgbClr val="00B050"/>
                </a:solidFill>
                <a:latin typeface="Berlin Sans FB Demi" panose="020E0802020502020306" pitchFamily="34" charset="0"/>
              </a:rPr>
              <a:t>INFORMATION</a:t>
            </a:r>
            <a:endParaRPr lang="en-GB" sz="20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59E7ACBE-DE6C-EF7B-BEDE-583751FEA7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7046" y="2767015"/>
            <a:ext cx="1181100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4EED67EF-CEAC-B4DC-BB2C-9D3CA8ED25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9746" y="3394206"/>
            <a:ext cx="1181100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F2BC09A-22C0-D508-56FC-D275A6BBFB78}"/>
              </a:ext>
            </a:extLst>
          </p:cNvPr>
          <p:cNvSpPr/>
          <p:nvPr/>
        </p:nvSpPr>
        <p:spPr>
          <a:xfrm>
            <a:off x="-2506346" y="2809956"/>
            <a:ext cx="1261884" cy="647975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05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0A254059-FA8F-04D2-A993-78E13A821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681" y="2902295"/>
            <a:ext cx="1167761" cy="1167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09635EE-AE98-51F0-5CAE-48E642312AF7}"/>
              </a:ext>
            </a:extLst>
          </p:cNvPr>
          <p:cNvSpPr/>
          <p:nvPr/>
        </p:nvSpPr>
        <p:spPr>
          <a:xfrm>
            <a:off x="3385275" y="2856125"/>
            <a:ext cx="1261884" cy="647975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3C33A823-2DBD-39D6-9D98-691A52AFA1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4658" y="2902297"/>
            <a:ext cx="1167761" cy="1167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9D3CB07-8D70-AD2F-1430-A59C4080C4A2}"/>
              </a:ext>
            </a:extLst>
          </p:cNvPr>
          <p:cNvSpPr txBox="1"/>
          <p:nvPr/>
        </p:nvSpPr>
        <p:spPr>
          <a:xfrm>
            <a:off x="4353492" y="2767015"/>
            <a:ext cx="419911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 fontAlgn="base"/>
            <a:r>
              <a:rPr lang="en-US" sz="2000" b="1" dirty="0">
                <a:solidFill>
                  <a:srgbClr val="000000"/>
                </a:solidFill>
              </a:rPr>
              <a:t>WOODSIDE</a:t>
            </a:r>
            <a:r>
              <a:rPr lang="en-GB" sz="2000" b="1" dirty="0">
                <a:solidFill>
                  <a:srgbClr val="000000"/>
                </a:solidFill>
              </a:rPr>
              <a:t> </a:t>
            </a:r>
            <a:r>
              <a:rPr lang="en-US" sz="2000" b="1" dirty="0">
                <a:solidFill>
                  <a:srgbClr val="000000"/>
                </a:solidFill>
              </a:rPr>
              <a:t>​</a:t>
            </a:r>
          </a:p>
          <a:p>
            <a:pPr algn="ctr" rtl="0" fontAlgn="base"/>
            <a:r>
              <a:rPr lang="en-US" sz="2000" b="1" dirty="0">
                <a:solidFill>
                  <a:srgbClr val="000000"/>
                </a:solidFill>
              </a:rPr>
              <a:t>   PRIMARY ACADEMY </a:t>
            </a: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 </a:t>
            </a:r>
            <a:r>
              <a:rPr lang="en-GB" sz="2000" dirty="0">
                <a:solidFill>
                  <a:srgbClr val="000000"/>
                </a:solidFill>
                <a:latin typeface="Calibri" panose="020F0502020204030204" pitchFamily="34" charset="0"/>
              </a:rPr>
              <a:t>​</a:t>
            </a:r>
            <a:endParaRPr lang="en-GB" sz="20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algn="ctr" rtl="0" fontAlgn="base"/>
            <a:r>
              <a:rPr lang="en-US" sz="2000" b="1" dirty="0">
                <a:solidFill>
                  <a:srgbClr val="00B050"/>
                </a:solidFill>
                <a:latin typeface="Berlin Sans FB Demi" panose="020E0802020502020306" pitchFamily="34" charset="0"/>
              </a:rPr>
              <a:t>ATTENDANCE </a:t>
            </a:r>
            <a:r>
              <a:rPr lang="en-GB" sz="2000" dirty="0">
                <a:solidFill>
                  <a:srgbClr val="00B050"/>
                </a:solidFill>
                <a:latin typeface="Berlin Sans FB Demi" panose="020E0802020502020306" pitchFamily="34" charset="0"/>
              </a:rPr>
              <a:t>​</a:t>
            </a:r>
          </a:p>
          <a:p>
            <a:pPr algn="ctr" rtl="0" fontAlgn="base"/>
            <a:r>
              <a:rPr lang="en-GB" sz="2000" dirty="0">
                <a:solidFill>
                  <a:srgbClr val="00B050"/>
                </a:solidFill>
                <a:latin typeface="Berlin Sans FB Demi" panose="020E0802020502020306" pitchFamily="34" charset="0"/>
              </a:rPr>
              <a:t>INFORMATION</a:t>
            </a:r>
            <a:endParaRPr lang="en-GB" sz="20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16" name="Picture 6">
            <a:extLst>
              <a:ext uri="{FF2B5EF4-FFF2-40B4-BE49-F238E27FC236}">
                <a16:creationId xmlns:a16="http://schemas.microsoft.com/office/drawing/2014/main" id="{DF1DC7A9-AC71-A65C-125C-1864EDCB09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1279" y="2767012"/>
            <a:ext cx="1181100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>
            <a:extLst>
              <a:ext uri="{FF2B5EF4-FFF2-40B4-BE49-F238E27FC236}">
                <a16:creationId xmlns:a16="http://schemas.microsoft.com/office/drawing/2014/main" id="{A108F348-0E27-18CA-1526-D76E409140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3979" y="3426700"/>
            <a:ext cx="1181100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2" descr="Attendance and Lateness – Letter – Parkside Community Primary School">
            <a:extLst>
              <a:ext uri="{FF2B5EF4-FFF2-40B4-BE49-F238E27FC236}">
                <a16:creationId xmlns:a16="http://schemas.microsoft.com/office/drawing/2014/main" id="{4FEFDBCA-661F-EE85-64B5-934D958974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909" y="7144050"/>
            <a:ext cx="1173417" cy="2038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 Box 7">
            <a:extLst>
              <a:ext uri="{FF2B5EF4-FFF2-40B4-BE49-F238E27FC236}">
                <a16:creationId xmlns:a16="http://schemas.microsoft.com/office/drawing/2014/main" id="{A5128C3F-EBA5-5145-175D-27AD630E2C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412681" y="4210348"/>
            <a:ext cx="1070025" cy="1453853"/>
          </a:xfrm>
          <a:prstGeom prst="rect">
            <a:avLst/>
          </a:prstGeom>
          <a:solidFill>
            <a:srgbClr val="00B050"/>
          </a:solidFill>
          <a:ln w="25400" algn="ctr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FOREST SITE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School starts at 8.45AM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Doors CLOSED at 8:45AM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b="1" dirty="0">
                <a:solidFill>
                  <a:srgbClr val="800000"/>
                </a:solidFill>
                <a:latin typeface="SassoonPrimaryInfant" charset="0"/>
              </a:rPr>
              <a:t>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000" dirty="0">
              <a:latin typeface="Arial" panose="020B060402020202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A96717D-1479-CB30-55B6-AE74E4E54844}"/>
              </a:ext>
            </a:extLst>
          </p:cNvPr>
          <p:cNvSpPr/>
          <p:nvPr/>
        </p:nvSpPr>
        <p:spPr>
          <a:xfrm>
            <a:off x="-2385013" y="7516471"/>
            <a:ext cx="983597" cy="132749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50" b="1" dirty="0">
                <a:latin typeface="Calibri" panose="020F0502020204030204" pitchFamily="34" charset="0"/>
                <a:cs typeface="Calibri" panose="020F0502020204030204" pitchFamily="34" charset="0"/>
              </a:rPr>
              <a:t>BRIDGE SITE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50" b="1" dirty="0">
                <a:latin typeface="Calibri" panose="020F0502020204030204" pitchFamily="34" charset="0"/>
                <a:cs typeface="Calibri" panose="020F0502020204030204" pitchFamily="34" charset="0"/>
              </a:rPr>
              <a:t>School starts at 9:00 AM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0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50" b="1" dirty="0">
                <a:latin typeface="Calibri" panose="020F0502020204030204" pitchFamily="34" charset="0"/>
                <a:cs typeface="Calibri" panose="020F0502020204030204" pitchFamily="34" charset="0"/>
              </a:rPr>
              <a:t>Doors CLOSED at 9:00 AM</a:t>
            </a:r>
          </a:p>
        </p:txBody>
      </p:sp>
    </p:spTree>
    <p:extLst>
      <p:ext uri="{BB962C8B-B14F-4D97-AF65-F5344CB8AC3E}">
        <p14:creationId xmlns:p14="http://schemas.microsoft.com/office/powerpoint/2010/main" val="1107170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3EFF2F6-C70F-DAA6-3B9F-5F0D842B5DBA}"/>
              </a:ext>
            </a:extLst>
          </p:cNvPr>
          <p:cNvSpPr txBox="1"/>
          <p:nvPr/>
        </p:nvSpPr>
        <p:spPr>
          <a:xfrm>
            <a:off x="-1007405" y="2756568"/>
            <a:ext cx="321027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 fontAlgn="base"/>
            <a:r>
              <a:rPr lang="en-US" sz="2000" b="1" dirty="0">
                <a:solidFill>
                  <a:srgbClr val="000000"/>
                </a:solidFill>
              </a:rPr>
              <a:t>WOODSIDE</a:t>
            </a:r>
            <a:r>
              <a:rPr lang="en-GB" sz="2000" b="1" dirty="0">
                <a:solidFill>
                  <a:srgbClr val="000000"/>
                </a:solidFill>
              </a:rPr>
              <a:t> </a:t>
            </a:r>
            <a:r>
              <a:rPr lang="en-US" sz="2000" b="1" dirty="0">
                <a:solidFill>
                  <a:srgbClr val="000000"/>
                </a:solidFill>
              </a:rPr>
              <a:t>​</a:t>
            </a:r>
          </a:p>
          <a:p>
            <a:pPr algn="ctr" rtl="0" fontAlgn="base"/>
            <a:r>
              <a:rPr lang="en-US" sz="2000" b="1" dirty="0">
                <a:solidFill>
                  <a:srgbClr val="000000"/>
                </a:solidFill>
              </a:rPr>
              <a:t>   PRIMARY ACADEMY </a:t>
            </a: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 </a:t>
            </a:r>
            <a:r>
              <a:rPr lang="en-GB" sz="2000" dirty="0">
                <a:solidFill>
                  <a:srgbClr val="000000"/>
                </a:solidFill>
                <a:latin typeface="Calibri" panose="020F0502020204030204" pitchFamily="34" charset="0"/>
              </a:rPr>
              <a:t>​</a:t>
            </a:r>
            <a:endParaRPr lang="en-GB" sz="20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algn="ctr" rtl="0" fontAlgn="base"/>
            <a:r>
              <a:rPr lang="en-US" sz="2000" b="1" dirty="0">
                <a:solidFill>
                  <a:srgbClr val="00B050"/>
                </a:solidFill>
                <a:latin typeface="Berlin Sans FB Demi" panose="020E0802020502020306" pitchFamily="34" charset="0"/>
              </a:rPr>
              <a:t>ATTENDANCE </a:t>
            </a:r>
            <a:r>
              <a:rPr lang="en-GB" sz="2000" dirty="0">
                <a:solidFill>
                  <a:srgbClr val="00B050"/>
                </a:solidFill>
                <a:latin typeface="Berlin Sans FB Demi" panose="020E0802020502020306" pitchFamily="34" charset="0"/>
              </a:rPr>
              <a:t>​</a:t>
            </a:r>
          </a:p>
          <a:p>
            <a:pPr algn="ctr" rtl="0" fontAlgn="base"/>
            <a:r>
              <a:rPr lang="en-GB" sz="2000" dirty="0">
                <a:solidFill>
                  <a:srgbClr val="00B050"/>
                </a:solidFill>
                <a:latin typeface="Berlin Sans FB Demi" panose="020E0802020502020306" pitchFamily="34" charset="0"/>
              </a:rPr>
              <a:t>INFORMATION</a:t>
            </a:r>
            <a:endParaRPr lang="en-GB" sz="20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59E7ACBE-DE6C-EF7B-BEDE-583751FEA7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7046" y="2767015"/>
            <a:ext cx="1181100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4EED67EF-CEAC-B4DC-BB2C-9D3CA8ED25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9746" y="3394206"/>
            <a:ext cx="1181100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F2BC09A-22C0-D508-56FC-D275A6BBFB78}"/>
              </a:ext>
            </a:extLst>
          </p:cNvPr>
          <p:cNvSpPr/>
          <p:nvPr/>
        </p:nvSpPr>
        <p:spPr>
          <a:xfrm>
            <a:off x="-2464352" y="2767011"/>
            <a:ext cx="1261884" cy="647975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05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0A254059-FA8F-04D2-A993-78E13A821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681" y="2902295"/>
            <a:ext cx="1167761" cy="1167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23EC51AE-E8A1-774E-B52C-39A0456F63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19365" y="4245560"/>
            <a:ext cx="3875714" cy="451974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00" dirty="0"/>
              <a:t>Attendance….why it’s so important!</a:t>
            </a:r>
          </a:p>
          <a:p>
            <a:pPr marL="0" indent="0">
              <a:buNone/>
            </a:pPr>
            <a:r>
              <a:rPr lang="en-GB" sz="1600" dirty="0"/>
              <a:t>Regular attendance is very important to us at Woodside primary Academy</a:t>
            </a:r>
          </a:p>
          <a:p>
            <a:pPr marL="0" indent="0">
              <a:buNone/>
            </a:pPr>
            <a:r>
              <a:rPr lang="en-GB" sz="1600" b="1" dirty="0">
                <a:latin typeface="Lucida Handwriting" panose="03010101010101010101" pitchFamily="66" charset="0"/>
              </a:rPr>
              <a:t>We work very hard to support our students, parents and carers to ensure that the best attendance is achieved. </a:t>
            </a:r>
          </a:p>
          <a:p>
            <a:pPr marL="0" indent="0">
              <a:buNone/>
            </a:pPr>
            <a:r>
              <a:rPr lang="en-GB" sz="1600" dirty="0"/>
              <a:t>At school we can only provide an education for your child if they are here.</a:t>
            </a:r>
          </a:p>
          <a:p>
            <a:pPr marL="0" indent="0">
              <a:buNone/>
            </a:pPr>
            <a:r>
              <a:rPr lang="en-GB" sz="1600" b="1" dirty="0">
                <a:latin typeface="Lucida Handwriting" panose="03010101010101010101" pitchFamily="66" charset="0"/>
              </a:rPr>
              <a:t>Achievement and Attendance go hand in hand….</a:t>
            </a:r>
          </a:p>
          <a:p>
            <a:pPr marL="0" indent="0">
              <a:buNone/>
            </a:pPr>
            <a:r>
              <a:rPr lang="en-GB" sz="1600" dirty="0"/>
              <a:t>Students who have an excellent attendance record will have the best opportunities to do well at school</a:t>
            </a:r>
          </a:p>
          <a:p>
            <a:pPr marL="0" indent="0">
              <a:buNone/>
            </a:pPr>
            <a:r>
              <a:rPr lang="en-GB" sz="1600" b="1" dirty="0">
                <a:latin typeface="Lucida Handwriting" panose="03010101010101010101" pitchFamily="66" charset="0"/>
              </a:rPr>
              <a:t>What we expect from our students….</a:t>
            </a:r>
          </a:p>
          <a:p>
            <a:pPr marL="0" indent="0">
              <a:buNone/>
            </a:pPr>
            <a:r>
              <a:rPr lang="en-GB" sz="1600" dirty="0"/>
              <a:t>To achieve their target attendance of 96% and above and attain rewards</a:t>
            </a:r>
          </a:p>
        </p:txBody>
      </p:sp>
      <p:sp>
        <p:nvSpPr>
          <p:cNvPr id="4" name="Content Placeholder 5">
            <a:extLst>
              <a:ext uri="{FF2B5EF4-FFF2-40B4-BE49-F238E27FC236}">
                <a16:creationId xmlns:a16="http://schemas.microsoft.com/office/drawing/2014/main" id="{3E15D2B6-B1FC-E58B-AFF2-7A3D8F0728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-1080871" y="4296067"/>
            <a:ext cx="4329797" cy="5039808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endParaRPr lang="en-GB" sz="1600" b="1" dirty="0"/>
          </a:p>
          <a:p>
            <a:pPr marL="0" indent="0" algn="ctr">
              <a:buNone/>
            </a:pPr>
            <a:r>
              <a:rPr lang="en-GB" sz="2900" b="1" dirty="0"/>
              <a:t>Leave During Term Time</a:t>
            </a:r>
          </a:p>
          <a:p>
            <a:pPr marL="0" indent="0">
              <a:buNone/>
            </a:pPr>
            <a:r>
              <a:rPr lang="en-GB" sz="2600" dirty="0"/>
              <a:t>Absences during term time will only be authorised in the most exceptional of circumstances. All requests need to be made submitted through our virtual office:</a:t>
            </a:r>
          </a:p>
          <a:p>
            <a:pPr marL="0" indent="0" algn="ctr">
              <a:buNone/>
            </a:pPr>
            <a:r>
              <a:rPr lang="en-GB" sz="2900" b="1" dirty="0"/>
              <a:t>Absences</a:t>
            </a:r>
          </a:p>
          <a:p>
            <a:pPr marL="0" indent="0">
              <a:buNone/>
            </a:pPr>
            <a:r>
              <a:rPr lang="en-GB" sz="2600" dirty="0"/>
              <a:t>If your child is unwell, for main school, please report the absence through our virtual office on the school’s website</a:t>
            </a:r>
          </a:p>
          <a:p>
            <a:pPr marL="0" indent="0">
              <a:buNone/>
            </a:pPr>
            <a:r>
              <a:rPr lang="en-GB" sz="1400" dirty="0">
                <a:solidFill>
                  <a:srgbClr val="00B0F0"/>
                </a:solidFill>
                <a:hlinkClick r:id="rId5"/>
              </a:rPr>
              <a:t>https://www.woodsideprimaryacademy.com/page/?title=Attendance+%26amp%3B+Absence+Reporting&amp;pid=436</a:t>
            </a:r>
            <a:endParaRPr lang="en-GB" sz="1400" dirty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en-GB" sz="1400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en-GB" sz="2600" dirty="0"/>
              <a:t>For nursery, please email please report the absence through our virtual office on the school’s website</a:t>
            </a:r>
          </a:p>
          <a:p>
            <a:pPr marL="0" indent="0">
              <a:buNone/>
            </a:pPr>
            <a:r>
              <a:rPr lang="en-GB" sz="1400" dirty="0">
                <a:solidFill>
                  <a:srgbClr val="00B0F0"/>
                </a:solidFill>
                <a:hlinkClick r:id="rId5"/>
              </a:rPr>
              <a:t>https://www.woodsideprimaryacademy.com/page/?title=Attendance+%26amp%3B+Absence+Reporting&amp;pid=436</a:t>
            </a:r>
            <a:endParaRPr lang="en-GB" sz="1400" dirty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en-GB" sz="1400" b="1" dirty="0"/>
          </a:p>
          <a:p>
            <a:pPr marL="0" indent="0">
              <a:buNone/>
            </a:pPr>
            <a:r>
              <a:rPr lang="en-GB" sz="2600" b="1" dirty="0"/>
              <a:t>YR-Y2</a:t>
            </a:r>
            <a:r>
              <a:rPr lang="en-GB" sz="2600" dirty="0"/>
              <a:t> Forest Site </a:t>
            </a:r>
            <a:r>
              <a:rPr lang="en-GB" sz="2600" b="1" dirty="0"/>
              <a:t>Y3-Y6</a:t>
            </a:r>
            <a:r>
              <a:rPr lang="en-GB" sz="2600" dirty="0"/>
              <a:t> Bridge Site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2600" dirty="0"/>
              <a:t>All non-sickness Absences </a:t>
            </a:r>
            <a:r>
              <a:rPr lang="en-GB" sz="2600" b="1" dirty="0"/>
              <a:t>must</a:t>
            </a:r>
            <a:r>
              <a:rPr lang="en-GB" sz="2600" dirty="0"/>
              <a:t> to be reported and medical appointments should be made outside of school time where possible. Proof of appointments </a:t>
            </a:r>
            <a:r>
              <a:rPr lang="en-GB" sz="2600" b="1" dirty="0"/>
              <a:t>must</a:t>
            </a:r>
            <a:r>
              <a:rPr lang="en-GB" sz="2600" dirty="0"/>
              <a:t> be brought to the office of sent to the relevant emails</a:t>
            </a:r>
          </a:p>
          <a:p>
            <a:pPr marL="0" indent="0">
              <a:buNone/>
            </a:pPr>
            <a:endParaRPr lang="en-GB" sz="14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09635EE-AE98-51F0-5CAE-48E642312AF7}"/>
              </a:ext>
            </a:extLst>
          </p:cNvPr>
          <p:cNvSpPr/>
          <p:nvPr/>
        </p:nvSpPr>
        <p:spPr>
          <a:xfrm>
            <a:off x="3385275" y="2856125"/>
            <a:ext cx="1261884" cy="647975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3C33A823-2DBD-39D6-9D98-691A52AFA1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4658" y="2902297"/>
            <a:ext cx="1167761" cy="1167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9D3CB07-8D70-AD2F-1430-A59C4080C4A2}"/>
              </a:ext>
            </a:extLst>
          </p:cNvPr>
          <p:cNvSpPr txBox="1"/>
          <p:nvPr/>
        </p:nvSpPr>
        <p:spPr>
          <a:xfrm>
            <a:off x="4353492" y="2767015"/>
            <a:ext cx="419911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 fontAlgn="base"/>
            <a:r>
              <a:rPr lang="en-US" sz="2000" b="1" dirty="0">
                <a:solidFill>
                  <a:srgbClr val="000000"/>
                </a:solidFill>
              </a:rPr>
              <a:t>WOODSIDE</a:t>
            </a:r>
            <a:r>
              <a:rPr lang="en-GB" sz="2000" b="1" dirty="0">
                <a:solidFill>
                  <a:srgbClr val="000000"/>
                </a:solidFill>
              </a:rPr>
              <a:t> </a:t>
            </a:r>
            <a:r>
              <a:rPr lang="en-US" sz="2000" b="1" dirty="0">
                <a:solidFill>
                  <a:srgbClr val="000000"/>
                </a:solidFill>
              </a:rPr>
              <a:t>​</a:t>
            </a:r>
          </a:p>
          <a:p>
            <a:pPr algn="ctr" rtl="0" fontAlgn="base"/>
            <a:r>
              <a:rPr lang="en-US" sz="2000" b="1" dirty="0">
                <a:solidFill>
                  <a:srgbClr val="000000"/>
                </a:solidFill>
              </a:rPr>
              <a:t>   PRIMARY ACADEMY </a:t>
            </a: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 </a:t>
            </a:r>
            <a:r>
              <a:rPr lang="en-GB" sz="2000" dirty="0">
                <a:solidFill>
                  <a:srgbClr val="000000"/>
                </a:solidFill>
                <a:latin typeface="Calibri" panose="020F0502020204030204" pitchFamily="34" charset="0"/>
              </a:rPr>
              <a:t>​</a:t>
            </a:r>
            <a:endParaRPr lang="en-GB" sz="20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algn="ctr" rtl="0" fontAlgn="base"/>
            <a:r>
              <a:rPr lang="en-US" sz="2000" b="1" dirty="0">
                <a:solidFill>
                  <a:srgbClr val="00B050"/>
                </a:solidFill>
                <a:latin typeface="Berlin Sans FB Demi" panose="020E0802020502020306" pitchFamily="34" charset="0"/>
              </a:rPr>
              <a:t>ATTENDANCE </a:t>
            </a:r>
            <a:r>
              <a:rPr lang="en-GB" sz="2000" dirty="0">
                <a:solidFill>
                  <a:srgbClr val="00B050"/>
                </a:solidFill>
                <a:latin typeface="Berlin Sans FB Demi" panose="020E0802020502020306" pitchFamily="34" charset="0"/>
              </a:rPr>
              <a:t>​</a:t>
            </a:r>
          </a:p>
          <a:p>
            <a:pPr algn="ctr" rtl="0" fontAlgn="base"/>
            <a:r>
              <a:rPr lang="en-GB" sz="2000" dirty="0">
                <a:solidFill>
                  <a:srgbClr val="00B050"/>
                </a:solidFill>
                <a:latin typeface="Berlin Sans FB Demi" panose="020E0802020502020306" pitchFamily="34" charset="0"/>
              </a:rPr>
              <a:t>INFORMATION</a:t>
            </a:r>
            <a:endParaRPr lang="en-GB" sz="20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16" name="Picture 6">
            <a:extLst>
              <a:ext uri="{FF2B5EF4-FFF2-40B4-BE49-F238E27FC236}">
                <a16:creationId xmlns:a16="http://schemas.microsoft.com/office/drawing/2014/main" id="{DF1DC7A9-AC71-A65C-125C-1864EDCB09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1279" y="2767012"/>
            <a:ext cx="1181100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>
            <a:extLst>
              <a:ext uri="{FF2B5EF4-FFF2-40B4-BE49-F238E27FC236}">
                <a16:creationId xmlns:a16="http://schemas.microsoft.com/office/drawing/2014/main" id="{A108F348-0E27-18CA-1526-D76E409140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3979" y="3426700"/>
            <a:ext cx="1181100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2" descr="Attendance and Lateness – Letter – Parkside Community Primary School">
            <a:extLst>
              <a:ext uri="{FF2B5EF4-FFF2-40B4-BE49-F238E27FC236}">
                <a16:creationId xmlns:a16="http://schemas.microsoft.com/office/drawing/2014/main" id="{4FEFDBCA-661F-EE85-64B5-934D958974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20119" y="7079808"/>
            <a:ext cx="1173417" cy="2038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 Box 7">
            <a:extLst>
              <a:ext uri="{FF2B5EF4-FFF2-40B4-BE49-F238E27FC236}">
                <a16:creationId xmlns:a16="http://schemas.microsoft.com/office/drawing/2014/main" id="{A5128C3F-EBA5-5145-175D-27AD630E2C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81207" y="4179567"/>
            <a:ext cx="1070025" cy="1453853"/>
          </a:xfrm>
          <a:prstGeom prst="rect">
            <a:avLst/>
          </a:prstGeom>
          <a:solidFill>
            <a:srgbClr val="00B050"/>
          </a:solidFill>
          <a:ln w="25400" algn="ctr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FOREST SITE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School starts at 8.45AM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Doors CLOSED at 8:45AM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b="1" dirty="0">
                <a:solidFill>
                  <a:srgbClr val="800000"/>
                </a:solidFill>
                <a:latin typeface="SassoonPrimaryInfant" charset="0"/>
              </a:rPr>
              <a:t>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000" dirty="0">
              <a:latin typeface="Arial" panose="020B060402020202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A96717D-1479-CB30-55B6-AE74E4E54844}"/>
              </a:ext>
            </a:extLst>
          </p:cNvPr>
          <p:cNvSpPr/>
          <p:nvPr/>
        </p:nvSpPr>
        <p:spPr>
          <a:xfrm>
            <a:off x="3506875" y="7604427"/>
            <a:ext cx="983597" cy="132749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50" b="1" dirty="0">
                <a:latin typeface="Calibri" panose="020F0502020204030204" pitchFamily="34" charset="0"/>
                <a:cs typeface="Calibri" panose="020F0502020204030204" pitchFamily="34" charset="0"/>
              </a:rPr>
              <a:t>BRIDGE SITE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50" b="1" dirty="0">
                <a:latin typeface="Calibri" panose="020F0502020204030204" pitchFamily="34" charset="0"/>
                <a:cs typeface="Calibri" panose="020F0502020204030204" pitchFamily="34" charset="0"/>
              </a:rPr>
              <a:t>School starts at 9:00 AM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05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50" b="1" dirty="0">
                <a:latin typeface="Calibri" panose="020F0502020204030204" pitchFamily="34" charset="0"/>
                <a:cs typeface="Calibri" panose="020F0502020204030204" pitchFamily="34" charset="0"/>
              </a:rPr>
              <a:t>Doors CLOSED at 9:00 AM</a:t>
            </a:r>
          </a:p>
        </p:txBody>
      </p:sp>
    </p:spTree>
    <p:extLst>
      <p:ext uri="{BB962C8B-B14F-4D97-AF65-F5344CB8AC3E}">
        <p14:creationId xmlns:p14="http://schemas.microsoft.com/office/powerpoint/2010/main" val="1170638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23EC51AE-E8A1-774E-B52C-39A0456F63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078705" y="1811925"/>
            <a:ext cx="4590537" cy="444139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00" dirty="0"/>
              <a:t>Attendance….why it’s so important!</a:t>
            </a:r>
          </a:p>
          <a:p>
            <a:pPr marL="0" indent="0">
              <a:buNone/>
            </a:pPr>
            <a:r>
              <a:rPr lang="en-GB" sz="1600" dirty="0"/>
              <a:t>Regular attendance is very important to us at Woodside primary Academy</a:t>
            </a:r>
          </a:p>
          <a:p>
            <a:pPr marL="0" indent="0">
              <a:buNone/>
            </a:pPr>
            <a:r>
              <a:rPr lang="en-GB" sz="1600" b="1" dirty="0">
                <a:latin typeface="Lucida Handwriting" panose="03010101010101010101" pitchFamily="66" charset="0"/>
              </a:rPr>
              <a:t>We work very hard to support our students, parents and carers to ensure that the best attendance is achieved. </a:t>
            </a:r>
          </a:p>
          <a:p>
            <a:pPr marL="0" indent="0">
              <a:buNone/>
            </a:pPr>
            <a:r>
              <a:rPr lang="en-GB" sz="1600" dirty="0"/>
              <a:t>At school we can only provide an education for your child if they are here.</a:t>
            </a:r>
          </a:p>
          <a:p>
            <a:pPr marL="0" indent="0">
              <a:buNone/>
            </a:pPr>
            <a:r>
              <a:rPr lang="en-GB" sz="1600" b="1" dirty="0">
                <a:latin typeface="Lucida Handwriting" panose="03010101010101010101" pitchFamily="66" charset="0"/>
              </a:rPr>
              <a:t>Achievement and Attendance go hand in hand….</a:t>
            </a:r>
          </a:p>
          <a:p>
            <a:pPr marL="0" indent="0">
              <a:buNone/>
            </a:pPr>
            <a:r>
              <a:rPr lang="en-GB" sz="1600" dirty="0"/>
              <a:t>Students who have an excellent attendance record will have the best opportunities to do well at school</a:t>
            </a:r>
          </a:p>
          <a:p>
            <a:pPr marL="0" indent="0">
              <a:buNone/>
            </a:pPr>
            <a:r>
              <a:rPr lang="en-GB" sz="1600" b="1" dirty="0">
                <a:latin typeface="Lucida Handwriting" panose="03010101010101010101" pitchFamily="66" charset="0"/>
              </a:rPr>
              <a:t>What we expect from our students….</a:t>
            </a:r>
          </a:p>
          <a:p>
            <a:pPr marL="0" indent="0">
              <a:buNone/>
            </a:pPr>
            <a:r>
              <a:rPr lang="en-GB" sz="1600" dirty="0"/>
              <a:t>To achieve their target attendance of 96% and above and attain rewards</a:t>
            </a:r>
          </a:p>
        </p:txBody>
      </p:sp>
      <p:sp>
        <p:nvSpPr>
          <p:cNvPr id="4" name="Content Placeholder 5">
            <a:extLst>
              <a:ext uri="{FF2B5EF4-FFF2-40B4-BE49-F238E27FC236}">
                <a16:creationId xmlns:a16="http://schemas.microsoft.com/office/drawing/2014/main" id="{3E15D2B6-B1FC-E58B-AFF2-7A3D8F0728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209075" y="6238569"/>
            <a:ext cx="4329797" cy="5450199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endParaRPr lang="en-GB" sz="3300" b="1" dirty="0"/>
          </a:p>
          <a:p>
            <a:pPr marL="0" indent="0" algn="ctr">
              <a:buNone/>
            </a:pPr>
            <a:r>
              <a:rPr lang="en-GB" sz="3300" b="1" dirty="0"/>
              <a:t>Leave During Term Time</a:t>
            </a:r>
          </a:p>
          <a:p>
            <a:pPr marL="0" indent="0">
              <a:buNone/>
            </a:pPr>
            <a:r>
              <a:rPr lang="en-GB" sz="3300" dirty="0"/>
              <a:t>Absences during term time will only be authorised in the most exceptional of circumstances. All requests need to be made submitted through our virtual office:</a:t>
            </a:r>
          </a:p>
          <a:p>
            <a:pPr marL="0" indent="0" algn="ctr">
              <a:buNone/>
            </a:pPr>
            <a:r>
              <a:rPr lang="en-GB" sz="3300" b="1" dirty="0"/>
              <a:t>Absences</a:t>
            </a:r>
          </a:p>
          <a:p>
            <a:pPr marL="0" indent="0">
              <a:buNone/>
            </a:pPr>
            <a:r>
              <a:rPr lang="en-GB" sz="3300" dirty="0"/>
              <a:t>If your child is unwell, for main school, please report the absence through our virtual office on the school’s </a:t>
            </a:r>
            <a:r>
              <a:rPr lang="en-GB" sz="2600" dirty="0"/>
              <a:t>website</a:t>
            </a:r>
          </a:p>
          <a:p>
            <a:pPr marL="0" indent="0">
              <a:buNone/>
            </a:pPr>
            <a:r>
              <a:rPr lang="en-GB" sz="1400" dirty="0">
                <a:solidFill>
                  <a:srgbClr val="00B0F0"/>
                </a:solidFill>
                <a:hlinkClick r:id="rId2"/>
              </a:rPr>
              <a:t>https://www.woodsideprimaryacademy.com/page/?title=Attendance+%26amp%3B+Absence+Reporting&amp;pid=436</a:t>
            </a:r>
            <a:endParaRPr lang="en-GB" sz="1400" dirty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en-GB" sz="3300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en-GB" sz="3300" dirty="0"/>
              <a:t>For nursery, please email please report the absence through our virtual office on the school’s website</a:t>
            </a:r>
          </a:p>
          <a:p>
            <a:pPr marL="0" indent="0">
              <a:buNone/>
            </a:pPr>
            <a:r>
              <a:rPr lang="en-GB" sz="1400" dirty="0">
                <a:solidFill>
                  <a:srgbClr val="00B0F0"/>
                </a:solidFill>
                <a:hlinkClick r:id="rId2"/>
              </a:rPr>
              <a:t>https://www.woodsideprimaryacademy.com/page/?title=Attendance+%26amp%3B+Absence+Reporting&amp;pid=436</a:t>
            </a:r>
            <a:endParaRPr lang="en-GB" sz="1400" dirty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en-GB" sz="1400" b="1" dirty="0"/>
          </a:p>
          <a:p>
            <a:pPr marL="0" indent="0">
              <a:buNone/>
            </a:pPr>
            <a:r>
              <a:rPr lang="en-GB" sz="3300" b="1" dirty="0"/>
              <a:t>YR-Y2</a:t>
            </a:r>
            <a:r>
              <a:rPr lang="en-GB" sz="3300" dirty="0"/>
              <a:t> Forest Site </a:t>
            </a:r>
            <a:r>
              <a:rPr lang="en-GB" sz="3300" b="1" dirty="0"/>
              <a:t>Y3-Y6</a:t>
            </a:r>
            <a:r>
              <a:rPr lang="en-GB" sz="3300" dirty="0"/>
              <a:t> Bridge Site</a:t>
            </a:r>
          </a:p>
          <a:p>
            <a:pPr marL="0" indent="0">
              <a:buNone/>
            </a:pPr>
            <a:endParaRPr lang="en-GB" sz="3300" dirty="0"/>
          </a:p>
          <a:p>
            <a:pPr marL="0" indent="0">
              <a:buNone/>
            </a:pPr>
            <a:r>
              <a:rPr lang="en-GB" sz="3300" dirty="0"/>
              <a:t>All non-sickness Absences </a:t>
            </a:r>
            <a:r>
              <a:rPr lang="en-GB" sz="3300" b="1" dirty="0"/>
              <a:t>must</a:t>
            </a:r>
            <a:r>
              <a:rPr lang="en-GB" sz="3300" dirty="0"/>
              <a:t> to be reported and medical appointments should be made outside of school time where possible. Proof of appointments </a:t>
            </a:r>
            <a:r>
              <a:rPr lang="en-GB" sz="3300" b="1" dirty="0"/>
              <a:t>must</a:t>
            </a:r>
            <a:r>
              <a:rPr lang="en-GB" sz="3300" dirty="0"/>
              <a:t> be brought to the office of sent to the relevant emails</a:t>
            </a:r>
          </a:p>
          <a:p>
            <a:pPr marL="0" indent="0">
              <a:buNone/>
            </a:pPr>
            <a:endParaRPr lang="en-GB" sz="14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09635EE-AE98-51F0-5CAE-48E642312AF7}"/>
              </a:ext>
            </a:extLst>
          </p:cNvPr>
          <p:cNvSpPr/>
          <p:nvPr/>
        </p:nvSpPr>
        <p:spPr>
          <a:xfrm>
            <a:off x="188758" y="343177"/>
            <a:ext cx="1800186" cy="1150564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3C33A823-2DBD-39D6-9D98-691A52AFA1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73" y="408974"/>
            <a:ext cx="1552002" cy="1281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9D3CB07-8D70-AD2F-1430-A59C4080C4A2}"/>
              </a:ext>
            </a:extLst>
          </p:cNvPr>
          <p:cNvSpPr txBox="1"/>
          <p:nvPr/>
        </p:nvSpPr>
        <p:spPr>
          <a:xfrm>
            <a:off x="1494246" y="343178"/>
            <a:ext cx="419911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 fontAlgn="base"/>
            <a:r>
              <a:rPr lang="en-US" sz="2000" b="1" dirty="0">
                <a:solidFill>
                  <a:srgbClr val="FF0000"/>
                </a:solidFill>
              </a:rPr>
              <a:t>WOODSIDE</a:t>
            </a:r>
            <a:r>
              <a:rPr lang="en-GB" sz="2000" b="1" dirty="0">
                <a:solidFill>
                  <a:srgbClr val="FF0000"/>
                </a:solidFill>
              </a:rPr>
              <a:t> </a:t>
            </a:r>
            <a:r>
              <a:rPr lang="en-US" sz="2000" b="1" dirty="0">
                <a:solidFill>
                  <a:srgbClr val="FF0000"/>
                </a:solidFill>
              </a:rPr>
              <a:t>​</a:t>
            </a:r>
          </a:p>
          <a:p>
            <a:pPr algn="ctr" rtl="0" fontAlgn="base"/>
            <a:r>
              <a:rPr lang="en-US" sz="2000" b="1" dirty="0">
                <a:solidFill>
                  <a:srgbClr val="FF0000"/>
                </a:solidFill>
              </a:rPr>
              <a:t>   PRIMARY ACADEMY </a:t>
            </a:r>
            <a:r>
              <a:rPr lang="en-US" sz="2000" b="1" dirty="0">
                <a:solidFill>
                  <a:srgbClr val="FF0000"/>
                </a:solidFill>
                <a:latin typeface="Calibri" panose="020F0502020204030204" pitchFamily="34" charset="0"/>
              </a:rPr>
              <a:t> </a:t>
            </a:r>
            <a:r>
              <a:rPr lang="en-GB" sz="2000" dirty="0">
                <a:solidFill>
                  <a:srgbClr val="000000"/>
                </a:solidFill>
                <a:latin typeface="Calibri" panose="020F0502020204030204" pitchFamily="34" charset="0"/>
              </a:rPr>
              <a:t>​</a:t>
            </a:r>
            <a:endParaRPr lang="en-GB" sz="20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algn="ctr" rtl="0" fontAlgn="base"/>
            <a:r>
              <a:rPr lang="en-US" sz="2000" b="1" dirty="0">
                <a:solidFill>
                  <a:srgbClr val="00B050"/>
                </a:solidFill>
                <a:latin typeface="Berlin Sans FB Demi" panose="020E0802020502020306" pitchFamily="34" charset="0"/>
              </a:rPr>
              <a:t>ATTENDANCE </a:t>
            </a:r>
            <a:r>
              <a:rPr lang="en-GB" sz="2000" dirty="0">
                <a:solidFill>
                  <a:srgbClr val="00B050"/>
                </a:solidFill>
                <a:latin typeface="Berlin Sans FB Demi" panose="020E0802020502020306" pitchFamily="34" charset="0"/>
              </a:rPr>
              <a:t>​</a:t>
            </a:r>
          </a:p>
          <a:p>
            <a:pPr algn="ctr" rtl="0" fontAlgn="base"/>
            <a:r>
              <a:rPr lang="en-GB" sz="2000" dirty="0">
                <a:solidFill>
                  <a:srgbClr val="00B050"/>
                </a:solidFill>
                <a:latin typeface="Berlin Sans FB Demi" panose="020E0802020502020306" pitchFamily="34" charset="0"/>
              </a:rPr>
              <a:t>INFORMATION</a:t>
            </a:r>
            <a:endParaRPr lang="en-GB" sz="20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16" name="Picture 6">
            <a:extLst>
              <a:ext uri="{FF2B5EF4-FFF2-40B4-BE49-F238E27FC236}">
                <a16:creationId xmlns:a16="http://schemas.microsoft.com/office/drawing/2014/main" id="{DF1DC7A9-AC71-A65C-125C-1864EDCB09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053" y="215543"/>
            <a:ext cx="1181100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2" descr="Attendance and Lateness – Letter – Parkside Community Primary School">
            <a:extLst>
              <a:ext uri="{FF2B5EF4-FFF2-40B4-BE49-F238E27FC236}">
                <a16:creationId xmlns:a16="http://schemas.microsoft.com/office/drawing/2014/main" id="{4FEFDBCA-661F-EE85-64B5-934D958974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852" y="6167554"/>
            <a:ext cx="1552001" cy="238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 Box 7">
            <a:extLst>
              <a:ext uri="{FF2B5EF4-FFF2-40B4-BE49-F238E27FC236}">
                <a16:creationId xmlns:a16="http://schemas.microsoft.com/office/drawing/2014/main" id="{A5128C3F-EBA5-5145-175D-27AD630E2C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575" y="1811923"/>
            <a:ext cx="1592300" cy="2090066"/>
          </a:xfrm>
          <a:prstGeom prst="rect">
            <a:avLst/>
          </a:prstGeom>
          <a:solidFill>
            <a:srgbClr val="00B050"/>
          </a:solidFill>
          <a:ln w="25400" algn="ctr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FOREST SITE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School starts at 8.45AM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Doors CLOSED at 8:45AM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solidFill>
                  <a:srgbClr val="800000"/>
                </a:solidFill>
                <a:latin typeface="SassoonPrimaryInfant" charset="0"/>
              </a:rPr>
              <a:t>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A96717D-1479-CB30-55B6-AE74E4E54844}"/>
              </a:ext>
            </a:extLst>
          </p:cNvPr>
          <p:cNvSpPr/>
          <p:nvPr/>
        </p:nvSpPr>
        <p:spPr>
          <a:xfrm>
            <a:off x="312850" y="3956261"/>
            <a:ext cx="1577024" cy="2090066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BRIDGE SITE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School starts at 9:00 AM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Doors CLOSED at 9:00 AM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F2BCAD4-4846-BC9C-2827-4018ABE9A7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278" y="860457"/>
            <a:ext cx="1390650" cy="887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very Day Counts!">
            <a:extLst>
              <a:ext uri="{FF2B5EF4-FFF2-40B4-BE49-F238E27FC236}">
                <a16:creationId xmlns:a16="http://schemas.microsoft.com/office/drawing/2014/main" id="{3B90288C-F919-B6C8-80C3-5A01E1816F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575" y="8735107"/>
            <a:ext cx="1607574" cy="2884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76182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10AD51-0343-D91D-84EE-4BDD2B57CB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67815F3-1D5D-8347-48CB-EEDABE7C5002}"/>
              </a:ext>
            </a:extLst>
          </p:cNvPr>
          <p:cNvSpPr/>
          <p:nvPr/>
        </p:nvSpPr>
        <p:spPr>
          <a:xfrm>
            <a:off x="-1070429" y="0"/>
            <a:ext cx="9506857" cy="12427857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2618751-CB79-086D-83B0-29AC4C324817}"/>
              </a:ext>
            </a:extLst>
          </p:cNvPr>
          <p:cNvSpPr/>
          <p:nvPr/>
        </p:nvSpPr>
        <p:spPr>
          <a:xfrm>
            <a:off x="206901" y="415748"/>
            <a:ext cx="1800186" cy="1150564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2" descr="A logo with colorful dots and a white w&#10;&#10;Description automatically generated">
            <a:extLst>
              <a:ext uri="{FF2B5EF4-FFF2-40B4-BE49-F238E27FC236}">
                <a16:creationId xmlns:a16="http://schemas.microsoft.com/office/drawing/2014/main" id="{31862DA5-9E3C-FC15-FBE3-B336F4D4BE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73" y="517831"/>
            <a:ext cx="1552002" cy="1281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 Box 7">
            <a:extLst>
              <a:ext uri="{FF2B5EF4-FFF2-40B4-BE49-F238E27FC236}">
                <a16:creationId xmlns:a16="http://schemas.microsoft.com/office/drawing/2014/main" id="{30450FC6-8065-F526-C6F6-5255116E21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718" y="1902637"/>
            <a:ext cx="1592300" cy="2090066"/>
          </a:xfrm>
          <a:prstGeom prst="rect">
            <a:avLst/>
          </a:prstGeom>
          <a:solidFill>
            <a:srgbClr val="00B050"/>
          </a:solidFill>
          <a:ln w="25400" algn="ctr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>
                <a:latin typeface="Calibri" panose="020F0502020204030204" pitchFamily="34" charset="0"/>
                <a:cs typeface="Calibri" panose="020F0502020204030204" pitchFamily="34" charset="0"/>
              </a:rPr>
              <a:t>FOREST SITE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>
                <a:latin typeface="Calibri" panose="020F0502020204030204" pitchFamily="34" charset="0"/>
                <a:cs typeface="Calibri" panose="020F0502020204030204" pitchFamily="34" charset="0"/>
              </a:rPr>
              <a:t>School starts at 8.45AM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b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b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>
                <a:latin typeface="Calibri" panose="020F0502020204030204" pitchFamily="34" charset="0"/>
                <a:cs typeface="Calibri" panose="020F0502020204030204" pitchFamily="34" charset="0"/>
              </a:rPr>
              <a:t>Doors CLOSED at 8:45AM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>
                <a:solidFill>
                  <a:srgbClr val="800000"/>
                </a:solidFill>
                <a:latin typeface="SassoonPrimaryInfant" charset="0"/>
              </a:rPr>
              <a:t>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222D53E-F085-CE35-1927-3892B67BC8F0}"/>
              </a:ext>
            </a:extLst>
          </p:cNvPr>
          <p:cNvSpPr/>
          <p:nvPr/>
        </p:nvSpPr>
        <p:spPr>
          <a:xfrm>
            <a:off x="312850" y="3956261"/>
            <a:ext cx="1577024" cy="2090066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>
                <a:latin typeface="Calibri" panose="020F0502020204030204" pitchFamily="34" charset="0"/>
                <a:cs typeface="Calibri" panose="020F0502020204030204" pitchFamily="34" charset="0"/>
              </a:rPr>
              <a:t>BRIDGE SITE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>
                <a:latin typeface="Calibri" panose="020F0502020204030204" pitchFamily="34" charset="0"/>
                <a:cs typeface="Calibri" panose="020F0502020204030204" pitchFamily="34" charset="0"/>
              </a:rPr>
              <a:t>School starts at 9:00 AM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b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>
                <a:latin typeface="Calibri" panose="020F0502020204030204" pitchFamily="34" charset="0"/>
                <a:cs typeface="Calibri" panose="020F0502020204030204" pitchFamily="34" charset="0"/>
              </a:rPr>
              <a:t>Doors CLOSED at 9:00 AM</a:t>
            </a:r>
          </a:p>
        </p:txBody>
      </p:sp>
      <p:pic>
        <p:nvPicPr>
          <p:cNvPr id="25" name="Picture 12" descr="Attendance and Lateness – Letter – Parkside Community Primary School">
            <a:extLst>
              <a:ext uri="{FF2B5EF4-FFF2-40B4-BE49-F238E27FC236}">
                <a16:creationId xmlns:a16="http://schemas.microsoft.com/office/drawing/2014/main" id="{EDC346AC-E40B-8D1F-C7A9-124AC0A58D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852" y="6167554"/>
            <a:ext cx="1552001" cy="238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Every Day Counts!">
            <a:extLst>
              <a:ext uri="{FF2B5EF4-FFF2-40B4-BE49-F238E27FC236}">
                <a16:creationId xmlns:a16="http://schemas.microsoft.com/office/drawing/2014/main" id="{5432DAA5-2A90-2DE6-CF10-C0E9E2311F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575" y="8735107"/>
            <a:ext cx="1607574" cy="2884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D08819FE-F386-065A-1E02-DE74E692A4DD}"/>
              </a:ext>
            </a:extLst>
          </p:cNvPr>
          <p:cNvSpPr txBox="1"/>
          <p:nvPr/>
        </p:nvSpPr>
        <p:spPr>
          <a:xfrm>
            <a:off x="1494246" y="343178"/>
            <a:ext cx="419911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 fontAlgn="base"/>
            <a:r>
              <a:rPr lang="en-US" sz="2000" b="1">
                <a:solidFill>
                  <a:srgbClr val="FF0000"/>
                </a:solidFill>
              </a:rPr>
              <a:t>WOODSIDE</a:t>
            </a:r>
            <a:r>
              <a:rPr lang="en-GB" sz="2000" b="1">
                <a:solidFill>
                  <a:srgbClr val="FF0000"/>
                </a:solidFill>
              </a:rPr>
              <a:t> </a:t>
            </a:r>
            <a:r>
              <a:rPr lang="en-US" sz="2000" b="1">
                <a:solidFill>
                  <a:srgbClr val="FF0000"/>
                </a:solidFill>
              </a:rPr>
              <a:t>​</a:t>
            </a:r>
          </a:p>
          <a:p>
            <a:pPr algn="ctr" rtl="0" fontAlgn="base"/>
            <a:r>
              <a:rPr lang="en-US" sz="2000" b="1">
                <a:solidFill>
                  <a:srgbClr val="FF0000"/>
                </a:solidFill>
              </a:rPr>
              <a:t>   PRIMARY ACADEMY </a:t>
            </a:r>
            <a:r>
              <a:rPr lang="en-US" sz="2000" b="1">
                <a:solidFill>
                  <a:srgbClr val="FF0000"/>
                </a:solidFill>
                <a:latin typeface="Calibri" panose="020F0502020204030204" pitchFamily="34" charset="0"/>
              </a:rPr>
              <a:t> </a:t>
            </a:r>
            <a:r>
              <a:rPr lang="en-GB" sz="2000">
                <a:solidFill>
                  <a:srgbClr val="000000"/>
                </a:solidFill>
                <a:latin typeface="Calibri" panose="020F0502020204030204" pitchFamily="34" charset="0"/>
              </a:rPr>
              <a:t>​</a:t>
            </a:r>
            <a:endParaRPr lang="en-GB" sz="200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algn="ctr" rtl="0" fontAlgn="base"/>
            <a:r>
              <a:rPr lang="en-US" sz="2000" b="1">
                <a:solidFill>
                  <a:srgbClr val="00B050"/>
                </a:solidFill>
                <a:latin typeface="Berlin Sans FB Demi" panose="020E0802020502020306" pitchFamily="34" charset="0"/>
              </a:rPr>
              <a:t>ATTENDANCE </a:t>
            </a:r>
            <a:r>
              <a:rPr lang="en-GB" sz="2000">
                <a:solidFill>
                  <a:srgbClr val="00B050"/>
                </a:solidFill>
                <a:latin typeface="Berlin Sans FB Demi" panose="020E0802020502020306" pitchFamily="34" charset="0"/>
              </a:rPr>
              <a:t>​</a:t>
            </a:r>
          </a:p>
          <a:p>
            <a:pPr algn="ctr" rtl="0" fontAlgn="base"/>
            <a:r>
              <a:rPr lang="en-GB" sz="2000">
                <a:solidFill>
                  <a:srgbClr val="00B050"/>
                </a:solidFill>
                <a:latin typeface="Berlin Sans FB Demi" panose="020E0802020502020306" pitchFamily="34" charset="0"/>
              </a:rPr>
              <a:t>INFORMATION</a:t>
            </a:r>
            <a:endParaRPr lang="en-GB" sz="200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31" name="Content Placeholder 10">
            <a:extLst>
              <a:ext uri="{FF2B5EF4-FFF2-40B4-BE49-F238E27FC236}">
                <a16:creationId xmlns:a16="http://schemas.microsoft.com/office/drawing/2014/main" id="{E7F4B96E-7D40-78B5-6F59-EC50781A07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078705" y="1811925"/>
            <a:ext cx="4590537" cy="444139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00"/>
              <a:t>Attendance….why it’s so important!</a:t>
            </a:r>
          </a:p>
          <a:p>
            <a:pPr marL="0" indent="0">
              <a:buNone/>
            </a:pPr>
            <a:r>
              <a:rPr lang="en-GB" sz="1600"/>
              <a:t>Regular attendance is very important to us at Woodside primary Academy</a:t>
            </a:r>
          </a:p>
          <a:p>
            <a:pPr marL="0" indent="0">
              <a:buNone/>
            </a:pPr>
            <a:r>
              <a:rPr lang="en-GB" sz="1600" b="1">
                <a:latin typeface="Lucida Handwriting" panose="03010101010101010101" pitchFamily="66" charset="0"/>
              </a:rPr>
              <a:t>We work very hard to support our students, parents and carers to ensure that the best attendance is achieved. </a:t>
            </a:r>
          </a:p>
          <a:p>
            <a:pPr marL="0" indent="0">
              <a:buNone/>
            </a:pPr>
            <a:r>
              <a:rPr lang="en-GB" sz="1600"/>
              <a:t>At school we can only provide an education for your child if they are here.</a:t>
            </a:r>
          </a:p>
          <a:p>
            <a:pPr marL="0" indent="0">
              <a:buNone/>
            </a:pPr>
            <a:r>
              <a:rPr lang="en-GB" sz="1600" b="1">
                <a:latin typeface="Lucida Handwriting" panose="03010101010101010101" pitchFamily="66" charset="0"/>
              </a:rPr>
              <a:t>Achievement and Attendance go hand in hand….</a:t>
            </a:r>
          </a:p>
          <a:p>
            <a:pPr marL="0" indent="0">
              <a:buNone/>
            </a:pPr>
            <a:r>
              <a:rPr lang="en-GB" sz="1600"/>
              <a:t>Students who have an excellent attendance record will have the best opportunities to do well at school</a:t>
            </a:r>
          </a:p>
          <a:p>
            <a:pPr marL="0" indent="0">
              <a:buNone/>
            </a:pPr>
            <a:r>
              <a:rPr lang="en-GB" sz="1600" b="1">
                <a:latin typeface="Lucida Handwriting" panose="03010101010101010101" pitchFamily="66" charset="0"/>
              </a:rPr>
              <a:t>What we expect from our students….</a:t>
            </a:r>
          </a:p>
          <a:p>
            <a:pPr marL="0" indent="0">
              <a:buNone/>
            </a:pPr>
            <a:r>
              <a:rPr lang="en-GB" sz="1600"/>
              <a:t>To achieve their target attendance of 96% and above and attain rewards</a:t>
            </a:r>
          </a:p>
        </p:txBody>
      </p:sp>
      <p:sp>
        <p:nvSpPr>
          <p:cNvPr id="33" name="Content Placeholder 5">
            <a:extLst>
              <a:ext uri="{FF2B5EF4-FFF2-40B4-BE49-F238E27FC236}">
                <a16:creationId xmlns:a16="http://schemas.microsoft.com/office/drawing/2014/main" id="{FA4E7D38-5F9A-5CC9-E813-182538B394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209075" y="6238569"/>
            <a:ext cx="4329797" cy="5450199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endParaRPr lang="en-GB" sz="3300" b="1"/>
          </a:p>
          <a:p>
            <a:pPr marL="0" indent="0" algn="ctr">
              <a:buNone/>
            </a:pPr>
            <a:r>
              <a:rPr lang="en-GB" sz="3300" b="1"/>
              <a:t>Leave During Term Time</a:t>
            </a:r>
          </a:p>
          <a:p>
            <a:pPr marL="0" indent="0">
              <a:buNone/>
            </a:pPr>
            <a:r>
              <a:rPr lang="en-GB" sz="3300"/>
              <a:t>Absences during term time will only be authorised in the most exceptional of circumstances. All requests need to be made submitted through our virtual office:</a:t>
            </a:r>
          </a:p>
          <a:p>
            <a:pPr marL="0" indent="0" algn="ctr">
              <a:buNone/>
            </a:pPr>
            <a:r>
              <a:rPr lang="en-GB" sz="3300" b="1"/>
              <a:t>Absences</a:t>
            </a:r>
          </a:p>
          <a:p>
            <a:pPr marL="0" indent="0">
              <a:buNone/>
            </a:pPr>
            <a:r>
              <a:rPr lang="en-GB" sz="3300"/>
              <a:t>If your child is unwell, for main school, please report the absence through our virtual office on the school’s </a:t>
            </a:r>
            <a:r>
              <a:rPr lang="en-GB" sz="2600"/>
              <a:t>website</a:t>
            </a:r>
          </a:p>
          <a:p>
            <a:pPr marL="0" indent="0">
              <a:buNone/>
            </a:pPr>
            <a:r>
              <a:rPr lang="en-GB" sz="1400">
                <a:solidFill>
                  <a:srgbClr val="00B0F0"/>
                </a:solidFill>
                <a:hlinkClick r:id="rId5"/>
              </a:rPr>
              <a:t>https://www.woodsideprimaryacademy.com/page/?title=Attendance+%26amp%3B+Absence+Reporting&amp;pid=436</a:t>
            </a:r>
            <a:endParaRPr lang="en-GB" sz="140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en-GB" sz="330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en-GB" sz="3300"/>
              <a:t>For nursery, please email please report the absence through our virtual office on the school’s website</a:t>
            </a:r>
          </a:p>
          <a:p>
            <a:pPr marL="0" indent="0">
              <a:buNone/>
            </a:pPr>
            <a:r>
              <a:rPr lang="en-GB" sz="1400">
                <a:solidFill>
                  <a:srgbClr val="00B0F0"/>
                </a:solidFill>
                <a:hlinkClick r:id="rId5"/>
              </a:rPr>
              <a:t>https://www.woodsideprimaryacademy.com/page/?title=Attendance+%26amp%3B+Absence+Reporting&amp;pid=436</a:t>
            </a:r>
            <a:endParaRPr lang="en-GB" sz="140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en-GB" sz="1400" b="1"/>
          </a:p>
          <a:p>
            <a:pPr marL="0" indent="0">
              <a:buNone/>
            </a:pPr>
            <a:r>
              <a:rPr lang="en-GB" sz="3300" b="1"/>
              <a:t>YR-Y2</a:t>
            </a:r>
            <a:r>
              <a:rPr lang="en-GB" sz="3300"/>
              <a:t> Forest Site </a:t>
            </a:r>
            <a:r>
              <a:rPr lang="en-GB" sz="3300" b="1"/>
              <a:t>Y3-Y6</a:t>
            </a:r>
            <a:r>
              <a:rPr lang="en-GB" sz="3300"/>
              <a:t> Bridge Site</a:t>
            </a:r>
          </a:p>
          <a:p>
            <a:pPr marL="0" indent="0">
              <a:buNone/>
            </a:pPr>
            <a:endParaRPr lang="en-GB" sz="3300"/>
          </a:p>
          <a:p>
            <a:pPr marL="0" indent="0">
              <a:buNone/>
            </a:pPr>
            <a:r>
              <a:rPr lang="en-GB" sz="3300"/>
              <a:t>All non-sickness Absences </a:t>
            </a:r>
            <a:r>
              <a:rPr lang="en-GB" sz="3300" b="1"/>
              <a:t>must</a:t>
            </a:r>
            <a:r>
              <a:rPr lang="en-GB" sz="3300"/>
              <a:t> to be reported and medical appointments should be made outside of school time where possible. Proof of appointments </a:t>
            </a:r>
            <a:r>
              <a:rPr lang="en-GB" sz="3300" b="1"/>
              <a:t>must</a:t>
            </a:r>
            <a:r>
              <a:rPr lang="en-GB" sz="3300"/>
              <a:t> be brought to the office of sent to the relevant emails</a:t>
            </a:r>
          </a:p>
          <a:p>
            <a:pPr marL="0" indent="0">
              <a:buNone/>
            </a:pPr>
            <a:endParaRPr lang="en-GB" sz="140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B30017F-A1BF-903E-AEEC-25FF60E8E268}"/>
              </a:ext>
            </a:extLst>
          </p:cNvPr>
          <p:cNvSpPr/>
          <p:nvPr/>
        </p:nvSpPr>
        <p:spPr>
          <a:xfrm>
            <a:off x="5950856" y="0"/>
            <a:ext cx="725714" cy="206828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6" name="Picture 6">
            <a:extLst>
              <a:ext uri="{FF2B5EF4-FFF2-40B4-BE49-F238E27FC236}">
                <a16:creationId xmlns:a16="http://schemas.microsoft.com/office/drawing/2014/main" id="{7E6E8E39-E2E9-3BA7-E9C0-A5A438186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1339" y="233686"/>
            <a:ext cx="1181100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>
            <a:extLst>
              <a:ext uri="{FF2B5EF4-FFF2-40B4-BE49-F238E27FC236}">
                <a16:creationId xmlns:a16="http://schemas.microsoft.com/office/drawing/2014/main" id="{19431E5D-BFED-9444-5391-1F1EE6D24F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564" y="896743"/>
            <a:ext cx="1390650" cy="887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13183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A5DB3FAC-E6C7-5C3B-4DFA-D45B0EA6E4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60" y="3626467"/>
            <a:ext cx="6343650" cy="5782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F365796D-E771-461C-82C6-A94BE0CC49DC}"/>
                  </a:ext>
                </a:extLst>
              </p14:cNvPr>
              <p14:cNvContentPartPr/>
              <p14:nvPr/>
            </p14:nvContentPartPr>
            <p14:xfrm>
              <a:off x="1737140" y="1602957"/>
              <a:ext cx="466" cy="466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F365796D-E771-461C-82C6-A94BE0CC49D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725490" y="1591307"/>
                <a:ext cx="23300" cy="233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6FFD19ED-C064-C3DB-04AC-5DC58300A60E}"/>
                  </a:ext>
                </a:extLst>
              </p14:cNvPr>
              <p14:cNvContentPartPr/>
              <p14:nvPr/>
            </p14:nvContentPartPr>
            <p14:xfrm>
              <a:off x="10898466" y="3494659"/>
              <a:ext cx="360" cy="36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6FFD19ED-C064-C3DB-04AC-5DC58300A60E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889826" y="3486019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AD48DC6A-7218-EA94-8AFA-D15F467FA971}"/>
                  </a:ext>
                </a:extLst>
              </p14:cNvPr>
              <p14:cNvContentPartPr/>
              <p14:nvPr/>
            </p14:nvContentPartPr>
            <p14:xfrm>
              <a:off x="2993214" y="5087659"/>
              <a:ext cx="360" cy="36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AD48DC6A-7218-EA94-8AFA-D15F467FA971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984214" y="5079019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CDEA6031-5769-7CF7-2DB9-9527C9007202}"/>
                  </a:ext>
                </a:extLst>
              </p14:cNvPr>
              <p14:cNvContentPartPr/>
              <p14:nvPr/>
            </p14:nvContentPartPr>
            <p14:xfrm>
              <a:off x="368454" y="4925659"/>
              <a:ext cx="360" cy="36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CDEA6031-5769-7CF7-2DB9-9527C9007202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59454" y="4916659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65F25778-C067-9306-09F5-C41C6750F8E6}"/>
                  </a:ext>
                </a:extLst>
              </p14:cNvPr>
              <p14:cNvContentPartPr/>
              <p14:nvPr/>
            </p14:nvContentPartPr>
            <p14:xfrm>
              <a:off x="10736454" y="5456299"/>
              <a:ext cx="360" cy="36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65F25778-C067-9306-09F5-C41C6750F8E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727454" y="5447299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3E4D3199-6C0C-85E7-B8B5-7683BF5FB00B}"/>
                  </a:ext>
                </a:extLst>
              </p14:cNvPr>
              <p14:cNvContentPartPr/>
              <p14:nvPr/>
            </p14:nvContentPartPr>
            <p14:xfrm>
              <a:off x="4851534" y="7683619"/>
              <a:ext cx="360" cy="360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3E4D3199-6C0C-85E7-B8B5-7683BF5FB00B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842894" y="7674979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8AF0A695-E26B-96C6-DEF4-0FEE5C836C27}"/>
                  </a:ext>
                </a:extLst>
              </p14:cNvPr>
              <p14:cNvContentPartPr/>
              <p14:nvPr/>
            </p14:nvContentPartPr>
            <p14:xfrm>
              <a:off x="651774" y="5072899"/>
              <a:ext cx="27000" cy="360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8AF0A695-E26B-96C6-DEF4-0FEE5C836C27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642774" y="5063899"/>
                <a:ext cx="44640" cy="18000"/>
              </a:xfrm>
              <a:prstGeom prst="rect">
                <a:avLst/>
              </a:prstGeom>
            </p:spPr>
          </p:pic>
        </mc:Fallback>
      </mc:AlternateContent>
      <p:pic>
        <p:nvPicPr>
          <p:cNvPr id="13" name="Picture 12" descr="A group of children holding signs&#10;&#10;Description automatically generated">
            <a:extLst>
              <a:ext uri="{FF2B5EF4-FFF2-40B4-BE49-F238E27FC236}">
                <a16:creationId xmlns:a16="http://schemas.microsoft.com/office/drawing/2014/main" id="{9AECB68A-DAA1-C809-9F2D-8F6290B7D5F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12747">
            <a:off x="184118" y="661482"/>
            <a:ext cx="2993214" cy="1563275"/>
          </a:xfrm>
          <a:prstGeom prst="rect">
            <a:avLst/>
          </a:prstGeom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E256C766-9204-CBCC-6C1F-233718399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2698" y="1509173"/>
            <a:ext cx="4003359" cy="1796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3EE2CE65-EF5E-EE92-C92C-476C59C7E0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14" t="-31888" r="-36555" b="9691"/>
          <a:stretch/>
        </p:blipFill>
        <p:spPr bwMode="auto">
          <a:xfrm>
            <a:off x="2452090" y="8880251"/>
            <a:ext cx="5811842" cy="2207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A group of children holding up letters&#10;&#10;Description automatically generated">
            <a:extLst>
              <a:ext uri="{FF2B5EF4-FFF2-40B4-BE49-F238E27FC236}">
                <a16:creationId xmlns:a16="http://schemas.microsoft.com/office/drawing/2014/main" id="{137C21AB-5E19-119E-8D85-FD0EABC415E2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95" y="10366638"/>
            <a:ext cx="3731342" cy="1719972"/>
          </a:xfrm>
          <a:prstGeom prst="rect">
            <a:avLst/>
          </a:prstGeom>
        </p:spPr>
      </p:pic>
      <p:sp>
        <p:nvSpPr>
          <p:cNvPr id="16" name="Star: 6 Points 15">
            <a:extLst>
              <a:ext uri="{FF2B5EF4-FFF2-40B4-BE49-F238E27FC236}">
                <a16:creationId xmlns:a16="http://schemas.microsoft.com/office/drawing/2014/main" id="{3B2124A6-278F-6A80-EFFD-A6F88FF4C98D}"/>
              </a:ext>
            </a:extLst>
          </p:cNvPr>
          <p:cNvSpPr/>
          <p:nvPr/>
        </p:nvSpPr>
        <p:spPr>
          <a:xfrm rot="923894">
            <a:off x="3318150" y="173317"/>
            <a:ext cx="914400" cy="914400"/>
          </a:xfrm>
          <a:prstGeom prst="star6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Star: 6 Points 16">
            <a:extLst>
              <a:ext uri="{FF2B5EF4-FFF2-40B4-BE49-F238E27FC236}">
                <a16:creationId xmlns:a16="http://schemas.microsoft.com/office/drawing/2014/main" id="{9180980E-9A44-F706-C425-3DE2EDE3B297}"/>
              </a:ext>
            </a:extLst>
          </p:cNvPr>
          <p:cNvSpPr/>
          <p:nvPr/>
        </p:nvSpPr>
        <p:spPr>
          <a:xfrm>
            <a:off x="1472621" y="2478088"/>
            <a:ext cx="914400" cy="914400"/>
          </a:xfrm>
          <a:prstGeom prst="star6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tar: 6 Points 17">
            <a:extLst>
              <a:ext uri="{FF2B5EF4-FFF2-40B4-BE49-F238E27FC236}">
                <a16:creationId xmlns:a16="http://schemas.microsoft.com/office/drawing/2014/main" id="{17A78D29-1F55-974A-9B68-EB937F36BB50}"/>
              </a:ext>
            </a:extLst>
          </p:cNvPr>
          <p:cNvSpPr/>
          <p:nvPr/>
        </p:nvSpPr>
        <p:spPr>
          <a:xfrm>
            <a:off x="1537040" y="9346527"/>
            <a:ext cx="914400" cy="914400"/>
          </a:xfrm>
          <a:prstGeom prst="star6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Star: 6 Points 18">
            <a:extLst>
              <a:ext uri="{FF2B5EF4-FFF2-40B4-BE49-F238E27FC236}">
                <a16:creationId xmlns:a16="http://schemas.microsoft.com/office/drawing/2014/main" id="{0119DEF7-EF51-35CE-0924-EF7EFC14DD39}"/>
              </a:ext>
            </a:extLst>
          </p:cNvPr>
          <p:cNvSpPr/>
          <p:nvPr/>
        </p:nvSpPr>
        <p:spPr>
          <a:xfrm>
            <a:off x="5522109" y="11106059"/>
            <a:ext cx="914400" cy="914400"/>
          </a:xfrm>
          <a:prstGeom prst="star6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tar: 6 Points 19">
            <a:extLst>
              <a:ext uri="{FF2B5EF4-FFF2-40B4-BE49-F238E27FC236}">
                <a16:creationId xmlns:a16="http://schemas.microsoft.com/office/drawing/2014/main" id="{3196757A-7931-7850-3DFD-51A7E766313D}"/>
              </a:ext>
            </a:extLst>
          </p:cNvPr>
          <p:cNvSpPr/>
          <p:nvPr/>
        </p:nvSpPr>
        <p:spPr>
          <a:xfrm>
            <a:off x="4262094" y="605823"/>
            <a:ext cx="914400" cy="914400"/>
          </a:xfrm>
          <a:prstGeom prst="star6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Star: 6 Points 21">
            <a:extLst>
              <a:ext uri="{FF2B5EF4-FFF2-40B4-BE49-F238E27FC236}">
                <a16:creationId xmlns:a16="http://schemas.microsoft.com/office/drawing/2014/main" id="{FEF92125-9D6B-D0CB-2EEC-CFA609789C5B}"/>
              </a:ext>
            </a:extLst>
          </p:cNvPr>
          <p:cNvSpPr/>
          <p:nvPr/>
        </p:nvSpPr>
        <p:spPr>
          <a:xfrm rot="21225655">
            <a:off x="429727" y="2597320"/>
            <a:ext cx="914400" cy="914400"/>
          </a:xfrm>
          <a:prstGeom prst="star6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Star: 6 Points 22">
            <a:extLst>
              <a:ext uri="{FF2B5EF4-FFF2-40B4-BE49-F238E27FC236}">
                <a16:creationId xmlns:a16="http://schemas.microsoft.com/office/drawing/2014/main" id="{E2903547-2666-5F85-B1B7-7F1DAB431B1B}"/>
              </a:ext>
            </a:extLst>
          </p:cNvPr>
          <p:cNvSpPr/>
          <p:nvPr/>
        </p:nvSpPr>
        <p:spPr>
          <a:xfrm rot="20418781">
            <a:off x="4043835" y="10716953"/>
            <a:ext cx="914400" cy="914400"/>
          </a:xfrm>
          <a:prstGeom prst="star6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Star: 6 Points 23">
            <a:extLst>
              <a:ext uri="{FF2B5EF4-FFF2-40B4-BE49-F238E27FC236}">
                <a16:creationId xmlns:a16="http://schemas.microsoft.com/office/drawing/2014/main" id="{A8B9984C-90F6-B75B-0D0F-22E67399239A}"/>
              </a:ext>
            </a:extLst>
          </p:cNvPr>
          <p:cNvSpPr/>
          <p:nvPr/>
        </p:nvSpPr>
        <p:spPr>
          <a:xfrm rot="21225655">
            <a:off x="334702" y="8808261"/>
            <a:ext cx="914400" cy="914400"/>
          </a:xfrm>
          <a:prstGeom prst="star6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Star: 6 Points 24">
            <a:extLst>
              <a:ext uri="{FF2B5EF4-FFF2-40B4-BE49-F238E27FC236}">
                <a16:creationId xmlns:a16="http://schemas.microsoft.com/office/drawing/2014/main" id="{39ACDA9F-974E-1828-D155-D510155DBF75}"/>
              </a:ext>
            </a:extLst>
          </p:cNvPr>
          <p:cNvSpPr/>
          <p:nvPr/>
        </p:nvSpPr>
        <p:spPr>
          <a:xfrm rot="1031936">
            <a:off x="5595637" y="148623"/>
            <a:ext cx="914400" cy="914400"/>
          </a:xfrm>
          <a:prstGeom prst="star6">
            <a:avLst/>
          </a:prstGeom>
          <a:solidFill>
            <a:srgbClr val="9D137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Star: 6 Points 26">
            <a:extLst>
              <a:ext uri="{FF2B5EF4-FFF2-40B4-BE49-F238E27FC236}">
                <a16:creationId xmlns:a16="http://schemas.microsoft.com/office/drawing/2014/main" id="{8567AD08-5FDD-1E47-C67F-F053A37E97D1}"/>
              </a:ext>
            </a:extLst>
          </p:cNvPr>
          <p:cNvSpPr/>
          <p:nvPr/>
        </p:nvSpPr>
        <p:spPr>
          <a:xfrm rot="1031936">
            <a:off x="266937" y="85946"/>
            <a:ext cx="914400" cy="914400"/>
          </a:xfrm>
          <a:prstGeom prst="star6">
            <a:avLst/>
          </a:prstGeom>
          <a:solidFill>
            <a:srgbClr val="9D137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Star: 6 Points 27">
            <a:extLst>
              <a:ext uri="{FF2B5EF4-FFF2-40B4-BE49-F238E27FC236}">
                <a16:creationId xmlns:a16="http://schemas.microsoft.com/office/drawing/2014/main" id="{CE34F7B0-7DE9-1D9C-C999-6A08C5D285CC}"/>
              </a:ext>
            </a:extLst>
          </p:cNvPr>
          <p:cNvSpPr/>
          <p:nvPr/>
        </p:nvSpPr>
        <p:spPr>
          <a:xfrm rot="1031936">
            <a:off x="707995" y="9663141"/>
            <a:ext cx="914400" cy="914400"/>
          </a:xfrm>
          <a:prstGeom prst="star6">
            <a:avLst/>
          </a:prstGeom>
          <a:solidFill>
            <a:srgbClr val="9D137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Star: 6 Points 28">
            <a:extLst>
              <a:ext uri="{FF2B5EF4-FFF2-40B4-BE49-F238E27FC236}">
                <a16:creationId xmlns:a16="http://schemas.microsoft.com/office/drawing/2014/main" id="{50773C50-3843-E675-4192-940C1ACF3B99}"/>
              </a:ext>
            </a:extLst>
          </p:cNvPr>
          <p:cNvSpPr/>
          <p:nvPr/>
        </p:nvSpPr>
        <p:spPr>
          <a:xfrm rot="20906948">
            <a:off x="4681573" y="11133793"/>
            <a:ext cx="914400" cy="914400"/>
          </a:xfrm>
          <a:prstGeom prst="star6">
            <a:avLst/>
          </a:prstGeom>
          <a:solidFill>
            <a:srgbClr val="9D137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765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BB0BA133438CE49A8C66155E22E1ABE" ma:contentTypeVersion="15" ma:contentTypeDescription="Create a new document." ma:contentTypeScope="" ma:versionID="0a3298f7a960efb8ed9b7422dd6764a5">
  <xsd:schema xmlns:xsd="http://www.w3.org/2001/XMLSchema" xmlns:xs="http://www.w3.org/2001/XMLSchema" xmlns:p="http://schemas.microsoft.com/office/2006/metadata/properties" xmlns:ns3="1b383da0-f1ad-4d6b-9380-53049df15ed2" xmlns:ns4="08b8d1b4-a388-4f1b-a8de-9389cba76d24" targetNamespace="http://schemas.microsoft.com/office/2006/metadata/properties" ma:root="true" ma:fieldsID="1572afd914c1e85ca93084b34ffd9c68" ns3:_="" ns4:_="">
    <xsd:import namespace="1b383da0-f1ad-4d6b-9380-53049df15ed2"/>
    <xsd:import namespace="08b8d1b4-a388-4f1b-a8de-9389cba76d24"/>
    <xsd:element name="properties">
      <xsd:complexType>
        <xsd:sequence>
          <xsd:element name="documentManagement">
            <xsd:complexType>
              <xsd:all>
                <xsd:element ref="ns3:_activity" minOccurs="0"/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ObjectDetectorVersions" minOccurs="0"/>
                <xsd:element ref="ns3:MediaLengthInSecond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383da0-f1ad-4d6b-9380-53049df15ed2" elementFormDefault="qualified">
    <xsd:import namespace="http://schemas.microsoft.com/office/2006/documentManagement/types"/>
    <xsd:import namespace="http://schemas.microsoft.com/office/infopath/2007/PartnerControls"/>
    <xsd:element name="_activity" ma:index="8" nillable="true" ma:displayName="_activity" ma:hidden="true" ma:internalName="_activity">
      <xsd:simpleType>
        <xsd:restriction base="dms:Note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b8d1b4-a388-4f1b-a8de-9389cba76d24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1b383da0-f1ad-4d6b-9380-53049df15ed2" xsi:nil="true"/>
  </documentManagement>
</p:properties>
</file>

<file path=customXml/itemProps1.xml><?xml version="1.0" encoding="utf-8"?>
<ds:datastoreItem xmlns:ds="http://schemas.openxmlformats.org/officeDocument/2006/customXml" ds:itemID="{64C48BF7-9C9A-407E-87C8-65ECC541122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3520702-6F66-444C-BB91-C899BE1C5F4A}">
  <ds:schemaRefs>
    <ds:schemaRef ds:uri="08b8d1b4-a388-4f1b-a8de-9389cba76d24"/>
    <ds:schemaRef ds:uri="1b383da0-f1ad-4d6b-9380-53049df15ed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CE9C0264-61CD-4543-AF46-05D20C117C94}">
  <ds:schemaRefs>
    <ds:schemaRef ds:uri="08b8d1b4-a388-4f1b-a8de-9389cba76d24"/>
    <ds:schemaRef ds:uri="1b383da0-f1ad-4d6b-9380-53049df15ed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424</TotalTime>
  <Words>1194</Words>
  <Application>Microsoft Office PowerPoint</Application>
  <PresentationFormat>Widescreen</PresentationFormat>
  <Paragraphs>146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Arial</vt:lpstr>
      <vt:lpstr>Berlin Sans FB Demi</vt:lpstr>
      <vt:lpstr>Calibri</vt:lpstr>
      <vt:lpstr>Century Gothic</vt:lpstr>
      <vt:lpstr>Lucida Handwriting</vt:lpstr>
      <vt:lpstr>SassoonPrimaryInfant</vt:lpstr>
      <vt:lpstr>Segoe UI</vt:lpstr>
      <vt:lpstr>Wingdings 3</vt:lpstr>
      <vt:lpstr>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Nazma Junaid</dc:creator>
  <cp:lastModifiedBy>Nazma Junaid</cp:lastModifiedBy>
  <cp:revision>3</cp:revision>
  <cp:lastPrinted>2024-01-31T11:04:43Z</cp:lastPrinted>
  <dcterms:created xsi:type="dcterms:W3CDTF">2023-09-04T11:50:48Z</dcterms:created>
  <dcterms:modified xsi:type="dcterms:W3CDTF">2024-01-31T14:09:41Z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0x0101007BB0BA133438CE49A8C66155E22E1ABE</vt:lpwstr>
  </property>
</Properties>
</file>